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0"/>
  </p:notesMasterIdLst>
  <p:handoutMasterIdLst>
    <p:handoutMasterId r:id="rId21"/>
  </p:handoutMasterIdLst>
  <p:sldIdLst>
    <p:sldId id="483" r:id="rId2"/>
    <p:sldId id="486" r:id="rId3"/>
    <p:sldId id="487" r:id="rId4"/>
    <p:sldId id="489" r:id="rId5"/>
    <p:sldId id="490" r:id="rId6"/>
    <p:sldId id="488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485" r:id="rId19"/>
  </p:sldIdLst>
  <p:sldSz cx="9144000" cy="6858000" type="screen4x3"/>
  <p:notesSz cx="7102475" cy="9388475"/>
  <p:defaultTextStyle>
    <a:defPPr>
      <a:defRPr lang="en-US"/>
    </a:defPPr>
    <a:lvl1pPr algn="l" rtl="0" fontAlgn="base">
      <a:spcBef>
        <a:spcPct val="5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CCFFCC"/>
    <a:srgbClr val="00CC00"/>
    <a:srgbClr val="FF7C80"/>
    <a:srgbClr val="FF99CC"/>
    <a:srgbClr val="B2B2B2"/>
    <a:srgbClr val="CC9900"/>
    <a:srgbClr val="0066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0" autoAdjust="0"/>
  </p:normalViewPr>
  <p:slideViewPr>
    <p:cSldViewPr snapToGrid="0">
      <p:cViewPr varScale="1">
        <p:scale>
          <a:sx n="110" d="100"/>
          <a:sy n="110" d="100"/>
        </p:scale>
        <p:origin x="103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739" cy="46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092" y="1"/>
            <a:ext cx="3077739" cy="46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7672"/>
            <a:ext cx="3077739" cy="4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092" y="8917672"/>
            <a:ext cx="3077739" cy="4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fld id="{23FC9621-465A-4633-88AC-3C42FAE79B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87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739" cy="46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092" y="1"/>
            <a:ext cx="3077739" cy="46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3263"/>
            <a:ext cx="4694237" cy="3521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48" y="4459649"/>
            <a:ext cx="5681980" cy="422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7672"/>
            <a:ext cx="3077739" cy="4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092" y="8917672"/>
            <a:ext cx="3077739" cy="4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42" tIns="46671" rIns="93342" bIns="4667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/>
            </a:lvl1pPr>
          </a:lstStyle>
          <a:p>
            <a:pPr>
              <a:defRPr/>
            </a:pPr>
            <a:fld id="{AEDD63FF-397F-4046-AF0D-8445F1F436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83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021" y="2130126"/>
            <a:ext cx="7771963" cy="1470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037" y="3885868"/>
            <a:ext cx="6399926" cy="1752871"/>
          </a:xfrm>
        </p:spPr>
        <p:txBody>
          <a:bodyPr/>
          <a:lstStyle>
            <a:lvl1pPr marL="0" indent="0" algn="ctr">
              <a:buNone/>
              <a:defRPr/>
            </a:lvl1pPr>
            <a:lvl2pPr marL="416606" indent="0" algn="ctr">
              <a:buNone/>
              <a:defRPr/>
            </a:lvl2pPr>
            <a:lvl3pPr marL="833212" indent="0" algn="ctr">
              <a:buNone/>
              <a:defRPr/>
            </a:lvl3pPr>
            <a:lvl4pPr marL="1249818" indent="0" algn="ctr">
              <a:buNone/>
              <a:defRPr/>
            </a:lvl4pPr>
            <a:lvl5pPr marL="1666424" indent="0" algn="ctr">
              <a:buNone/>
              <a:defRPr/>
            </a:lvl5pPr>
            <a:lvl6pPr marL="2083030" indent="0" algn="ctr">
              <a:buNone/>
              <a:defRPr/>
            </a:lvl6pPr>
            <a:lvl7pPr marL="2499638" indent="0" algn="ctr">
              <a:buNone/>
              <a:defRPr/>
            </a:lvl7pPr>
            <a:lvl8pPr marL="2916245" indent="0" algn="ctr">
              <a:buNone/>
              <a:defRPr/>
            </a:lvl8pPr>
            <a:lvl9pPr marL="33328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8687" y="-114754"/>
            <a:ext cx="2055142" cy="57807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890" y="-114754"/>
            <a:ext cx="6029971" cy="57807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8892" y="-114754"/>
            <a:ext cx="8224939" cy="57807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51" y="-114752"/>
            <a:ext cx="6727641" cy="11432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890" y="1550619"/>
            <a:ext cx="4041828" cy="41153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544" y="1550619"/>
            <a:ext cx="4043285" cy="41153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51" y="-114752"/>
            <a:ext cx="6727641" cy="11432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8890" y="1550619"/>
            <a:ext cx="4041828" cy="1988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8890" y="3676441"/>
            <a:ext cx="4041828" cy="1989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0544" y="1550619"/>
            <a:ext cx="4043285" cy="41153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51" y="-114752"/>
            <a:ext cx="6727641" cy="11432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892" y="1550619"/>
            <a:ext cx="8224939" cy="1988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892" y="3676441"/>
            <a:ext cx="8224939" cy="1989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890" y="1550619"/>
            <a:ext cx="4041828" cy="411537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544" y="1550619"/>
            <a:ext cx="4043285" cy="411537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48" y="273976"/>
            <a:ext cx="8229309" cy="114323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46" y="1534840"/>
            <a:ext cx="4040372" cy="63975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6606" indent="0">
              <a:buNone/>
              <a:defRPr sz="1800" b="1"/>
            </a:lvl2pPr>
            <a:lvl3pPr marL="833212" indent="0">
              <a:buNone/>
              <a:defRPr sz="1600" b="1"/>
            </a:lvl3pPr>
            <a:lvl4pPr marL="1249818" indent="0">
              <a:buNone/>
              <a:defRPr sz="1500" b="1"/>
            </a:lvl4pPr>
            <a:lvl5pPr marL="1666424" indent="0">
              <a:buNone/>
              <a:defRPr sz="1500" b="1"/>
            </a:lvl5pPr>
            <a:lvl6pPr marL="2083030" indent="0">
              <a:buNone/>
              <a:defRPr sz="1500" b="1"/>
            </a:lvl6pPr>
            <a:lvl7pPr marL="2499638" indent="0">
              <a:buNone/>
              <a:defRPr sz="1500" b="1"/>
            </a:lvl7pPr>
            <a:lvl8pPr marL="2916245" indent="0">
              <a:buNone/>
              <a:defRPr sz="1500" b="1"/>
            </a:lvl8pPr>
            <a:lvl9pPr marL="333284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46" y="2174595"/>
            <a:ext cx="4040372" cy="39518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826" y="1534840"/>
            <a:ext cx="4041828" cy="639755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6606" indent="0">
              <a:buNone/>
              <a:defRPr sz="1800" b="1"/>
            </a:lvl2pPr>
            <a:lvl3pPr marL="833212" indent="0">
              <a:buNone/>
              <a:defRPr sz="1600" b="1"/>
            </a:lvl3pPr>
            <a:lvl4pPr marL="1249818" indent="0">
              <a:buNone/>
              <a:defRPr sz="1500" b="1"/>
            </a:lvl4pPr>
            <a:lvl5pPr marL="1666424" indent="0">
              <a:buNone/>
              <a:defRPr sz="1500" b="1"/>
            </a:lvl5pPr>
            <a:lvl6pPr marL="2083030" indent="0">
              <a:buNone/>
              <a:defRPr sz="1500" b="1"/>
            </a:lvl6pPr>
            <a:lvl7pPr marL="2499638" indent="0">
              <a:buNone/>
              <a:defRPr sz="1500" b="1"/>
            </a:lvl7pPr>
            <a:lvl8pPr marL="2916245" indent="0">
              <a:buNone/>
              <a:defRPr sz="1500" b="1"/>
            </a:lvl8pPr>
            <a:lvl9pPr marL="3332849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826" y="2174595"/>
            <a:ext cx="4041828" cy="39518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45" y="272544"/>
            <a:ext cx="3007704" cy="116188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747" y="272543"/>
            <a:ext cx="5110910" cy="5853901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45" y="1434428"/>
            <a:ext cx="3007704" cy="4692014"/>
          </a:xfrm>
        </p:spPr>
        <p:txBody>
          <a:bodyPr/>
          <a:lstStyle>
            <a:lvl1pPr marL="0" indent="0">
              <a:buNone/>
              <a:defRPr sz="1300"/>
            </a:lvl1pPr>
            <a:lvl2pPr marL="416606" indent="0">
              <a:buNone/>
              <a:defRPr sz="1100"/>
            </a:lvl2pPr>
            <a:lvl3pPr marL="833212" indent="0">
              <a:buNone/>
              <a:defRPr sz="900"/>
            </a:lvl3pPr>
            <a:lvl4pPr marL="1249818" indent="0">
              <a:buNone/>
              <a:defRPr sz="800"/>
            </a:lvl4pPr>
            <a:lvl5pPr marL="1666424" indent="0">
              <a:buNone/>
              <a:defRPr sz="800"/>
            </a:lvl5pPr>
            <a:lvl6pPr marL="2083030" indent="0">
              <a:buNone/>
              <a:defRPr sz="800"/>
            </a:lvl6pPr>
            <a:lvl7pPr marL="2499638" indent="0">
              <a:buNone/>
              <a:defRPr sz="800"/>
            </a:lvl7pPr>
            <a:lvl8pPr marL="2916245" indent="0">
              <a:buNone/>
              <a:defRPr sz="800"/>
            </a:lvl8pPr>
            <a:lvl9pPr marL="333284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73" y="4801030"/>
            <a:ext cx="5485235" cy="5665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973" y="612504"/>
            <a:ext cx="5485235" cy="4115373"/>
          </a:xfrm>
        </p:spPr>
        <p:txBody>
          <a:bodyPr/>
          <a:lstStyle>
            <a:lvl1pPr marL="0" indent="0">
              <a:buNone/>
              <a:defRPr sz="2900"/>
            </a:lvl1pPr>
            <a:lvl2pPr marL="416606" indent="0">
              <a:buNone/>
              <a:defRPr sz="2600"/>
            </a:lvl2pPr>
            <a:lvl3pPr marL="833212" indent="0">
              <a:buNone/>
              <a:defRPr sz="2200"/>
            </a:lvl3pPr>
            <a:lvl4pPr marL="1249818" indent="0">
              <a:buNone/>
              <a:defRPr sz="1800"/>
            </a:lvl4pPr>
            <a:lvl5pPr marL="1666424" indent="0">
              <a:buNone/>
              <a:defRPr sz="1800"/>
            </a:lvl5pPr>
            <a:lvl6pPr marL="2083030" indent="0">
              <a:buNone/>
              <a:defRPr sz="1800"/>
            </a:lvl6pPr>
            <a:lvl7pPr marL="2499638" indent="0">
              <a:buNone/>
              <a:defRPr sz="1800"/>
            </a:lvl7pPr>
            <a:lvl8pPr marL="2916245" indent="0">
              <a:buNone/>
              <a:defRPr sz="1800"/>
            </a:lvl8pPr>
            <a:lvl9pPr marL="3332849" indent="0">
              <a:buNone/>
              <a:defRPr sz="18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973" y="5367629"/>
            <a:ext cx="5485235" cy="804714"/>
          </a:xfrm>
        </p:spPr>
        <p:txBody>
          <a:bodyPr/>
          <a:lstStyle>
            <a:lvl1pPr marL="0" indent="0">
              <a:buNone/>
              <a:defRPr sz="1300"/>
            </a:lvl1pPr>
            <a:lvl2pPr marL="416606" indent="0">
              <a:buNone/>
              <a:defRPr sz="1100"/>
            </a:lvl2pPr>
            <a:lvl3pPr marL="833212" indent="0">
              <a:buNone/>
              <a:defRPr sz="900"/>
            </a:lvl3pPr>
            <a:lvl4pPr marL="1249818" indent="0">
              <a:buNone/>
              <a:defRPr sz="800"/>
            </a:lvl4pPr>
            <a:lvl5pPr marL="1666424" indent="0">
              <a:buNone/>
              <a:defRPr sz="800"/>
            </a:lvl5pPr>
            <a:lvl6pPr marL="2083030" indent="0">
              <a:buNone/>
              <a:defRPr sz="800"/>
            </a:lvl6pPr>
            <a:lvl7pPr marL="2499638" indent="0">
              <a:buNone/>
              <a:defRPr sz="800"/>
            </a:lvl7pPr>
            <a:lvl8pPr marL="2916245" indent="0">
              <a:buNone/>
              <a:defRPr sz="800"/>
            </a:lvl8pPr>
            <a:lvl9pPr marL="333284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0"/>
          <p:cNvSpPr>
            <a:spLocks noChangeArrowheads="1"/>
          </p:cNvSpPr>
          <p:nvPr userDrawn="1"/>
        </p:nvSpPr>
        <p:spPr bwMode="auto">
          <a:xfrm flipV="1">
            <a:off x="1" y="995081"/>
            <a:ext cx="9144002" cy="70698"/>
          </a:xfrm>
          <a:prstGeom prst="rect">
            <a:avLst/>
          </a:prstGeom>
          <a:gradFill rotWithShape="0">
            <a:gsLst>
              <a:gs pos="5100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3329" tIns="41665" rIns="83329" bIns="41665" anchor="ctr"/>
          <a:lstStyle/>
          <a:p>
            <a:pPr algn="ctr" eaLnBrk="0" hangingPunct="0">
              <a:defRPr/>
            </a:pPr>
            <a:endParaRPr lang="en-US" dirty="0">
              <a:cs typeface="+mn-cs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46910" y="-114753"/>
            <a:ext cx="6727641" cy="114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6" tIns="45703" rIns="91406" bIns="4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891" y="1550618"/>
            <a:ext cx="8224939" cy="4115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9" name="Picture 17" descr="AFIT(good)"/>
          <p:cNvPicPr>
            <a:picLocks noChangeAspect="1" noChangeArrowheads="1"/>
          </p:cNvPicPr>
          <p:nvPr userDrawn="1"/>
        </p:nvPicPr>
        <p:blipFill>
          <a:blip r:embed="rId1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82495" y="208539"/>
            <a:ext cx="1328342" cy="62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3" descr="chrmblue_std small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7078" y="208539"/>
            <a:ext cx="616536" cy="56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United States Space Force logo.svg"/>
          <p:cNvPicPr>
            <a:picLocks noChangeAspect="1" noChangeArrowheads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8"/>
          <a:stretch/>
        </p:blipFill>
        <p:spPr bwMode="auto">
          <a:xfrm>
            <a:off x="433477" y="181169"/>
            <a:ext cx="651596" cy="59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ransition advClick="0">
    <p:wipe dir="r"/>
  </p:transition>
  <p:timing>
    <p:tnLst>
      <p:par>
        <p:cTn id="1" dur="indefinite" restart="never" nodeType="tmRoot"/>
      </p:par>
    </p:tnLst>
  </p:timing>
  <p:hf hdr="0" ftr="0"/>
  <p:txStyles>
    <p:titleStyle>
      <a:lvl1pPr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16649"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833298"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249947"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666596" algn="ctr" defTabSz="914314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42868" indent="-342868" algn="l" defTabSz="914314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42157" indent="-284999" algn="l" defTabSz="914314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42892" indent="-228578" algn="l" defTabSz="914314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048" indent="-228578" algn="l" defTabSz="914314" rtl="0" eaLnBrk="0" fontAlgn="base" hangingPunct="0">
        <a:spcBef>
          <a:spcPct val="20000"/>
        </a:spcBef>
        <a:spcAft>
          <a:spcPct val="0"/>
        </a:spcAft>
        <a:defRPr sz="1800">
          <a:solidFill>
            <a:schemeClr val="tx1"/>
          </a:solidFill>
          <a:latin typeface="+mn-lt"/>
        </a:defRPr>
      </a:lvl4pPr>
      <a:lvl5pPr marL="2057205" indent="-228578" algn="l" defTabSz="914314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473854" indent="-228578" algn="l" defTabSz="914314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890503" indent="-228578" algn="l" defTabSz="914314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307153" indent="-228578" algn="l" defTabSz="914314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723801" indent="-228578" algn="l" defTabSz="914314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649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3298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9947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6596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3245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9895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16545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33193" algn="l" defTabSz="8332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0.png"/><Relationship Id="rId18" Type="http://schemas.openxmlformats.org/officeDocument/2006/relationships/image" Target="../media/image72.png"/><Relationship Id="rId3" Type="http://schemas.openxmlformats.org/officeDocument/2006/relationships/image" Target="../media/image58.png"/><Relationship Id="rId21" Type="http://schemas.openxmlformats.org/officeDocument/2006/relationships/image" Target="../media/image75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openxmlformats.org/officeDocument/2006/relationships/image" Target="../media/image71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68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NULL"/><Relationship Id="rId3" Type="http://schemas.openxmlformats.org/officeDocument/2006/relationships/image" Target="../media/image16.png"/><Relationship Id="rId12" Type="http://schemas.openxmlformats.org/officeDocument/2006/relationships/image" Target="NULL"/><Relationship Id="rId17" Type="http://schemas.openxmlformats.org/officeDocument/2006/relationships/image" Target="../media/image18.png"/><Relationship Id="rId2" Type="http://schemas.openxmlformats.org/officeDocument/2006/relationships/image" Target="../media/image15.png"/><Relationship Id="rId16" Type="http://schemas.openxmlformats.org/officeDocument/2006/relationships/image" Target="NUL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NULL"/><Relationship Id="rId21" Type="http://schemas.openxmlformats.org/officeDocument/2006/relationships/image" Target="../media/image22.png"/><Relationship Id="rId12" Type="http://schemas.openxmlformats.org/officeDocument/2006/relationships/image" Target="NULL"/><Relationship Id="rId17" Type="http://schemas.openxmlformats.org/officeDocument/2006/relationships/image" Target="../media/image200.png"/><Relationship Id="rId2" Type="http://schemas.openxmlformats.org/officeDocument/2006/relationships/image" Target="../media/image20.png"/><Relationship Id="rId16" Type="http://schemas.openxmlformats.org/officeDocument/2006/relationships/image" Target="NUL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 </a:t>
            </a:r>
            <a:r>
              <a:rPr lang="en-US" dirty="0" smtClean="0"/>
              <a:t>618 </a:t>
            </a:r>
            <a:r>
              <a:rPr lang="en-US" dirty="0"/>
              <a:t>Lesson </a:t>
            </a:r>
            <a:r>
              <a:rPr lang="en-US" dirty="0" smtClean="0"/>
              <a:t>08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Extensive Form Games with </a:t>
            </a:r>
            <a:r>
              <a:rPr lang="en-US" dirty="0" smtClean="0"/>
              <a:t>Imperfect </a:t>
            </a:r>
            <a:r>
              <a:rPr lang="en-US" dirty="0"/>
              <a:t>Information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39871"/>
            <a:ext cx="6400800" cy="119543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Dr. Brian J. Lunday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Office:  Rm 201E, Bldg 641</a:t>
            </a:r>
          </a:p>
        </p:txBody>
      </p:sp>
    </p:spTree>
    <p:extLst>
      <p:ext uri="{BB962C8B-B14F-4D97-AF65-F5344CB8AC3E}">
        <p14:creationId xmlns:p14="http://schemas.microsoft.com/office/powerpoint/2010/main" val="23922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/>
          <p:cNvGrpSpPr/>
          <p:nvPr/>
        </p:nvGrpSpPr>
        <p:grpSpPr>
          <a:xfrm>
            <a:off x="5425477" y="4020314"/>
            <a:ext cx="1687940" cy="939143"/>
            <a:chOff x="6384843" y="2551073"/>
            <a:chExt cx="1687940" cy="939143"/>
          </a:xfrm>
        </p:grpSpPr>
        <p:grpSp>
          <p:nvGrpSpPr>
            <p:cNvPr id="144" name="Group 143"/>
            <p:cNvGrpSpPr/>
            <p:nvPr/>
          </p:nvGrpSpPr>
          <p:grpSpPr>
            <a:xfrm>
              <a:off x="6384843" y="2551073"/>
              <a:ext cx="1605987" cy="939143"/>
              <a:chOff x="6771811" y="2551073"/>
              <a:chExt cx="1605987" cy="939143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Rectangle 149"/>
                  <p:cNvSpPr/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0" name="Rectangle 1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1" name="Group 150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155" name="Oval 154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156" name="Straight Connector 155"/>
                <p:cNvCxnSpPr>
                  <a:stCxn id="155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Straight Connector 156"/>
                <p:cNvCxnSpPr>
                  <a:stCxn id="155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Straight Connector 157"/>
                <p:cNvCxnSpPr>
                  <a:stCxn id="155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51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2" name="Rectangle 1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54" name="Rectangle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6" name="Rectangle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7" name="Rectangle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Representations of a Realization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88889" y="1161289"/>
                <a:ext cx="4782679" cy="5285232"/>
              </a:xfrm>
            </p:spPr>
            <p:txBody>
              <a:bodyPr/>
              <a:lstStyle/>
              <a:p>
                <a:r>
                  <a:rPr lang="en-US" sz="1800" dirty="0" smtClean="0"/>
                  <a:t>Realization plan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.  A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sz="180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800" dirty="0" smtClean="0"/>
                  <a:t>, i.e., a </a:t>
                </a:r>
                <a:r>
                  <a:rPr lang="en-US" sz="1800" i="1" dirty="0" smtClean="0"/>
                  <a:t>cumulative probability</a:t>
                </a:r>
                <a:r>
                  <a:rPr lang="en-US" sz="1800" dirty="0" smtClean="0"/>
                  <a:t> along the sequence of decisions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is a realization probability as a function of the successor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0" dirty="0" smtClean="0"/>
              </a:p>
              <a:p>
                <a:endParaRPr lang="en-US" sz="1800" dirty="0" smtClean="0"/>
              </a:p>
              <a:p>
                <a:r>
                  <a:rPr lang="en-US" sz="1800" dirty="0" smtClean="0"/>
                  <a:t>Realization plan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. For each information 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 smtClean="0"/>
                  <a:t>, a mapping </a:t>
                </a:r>
                <a:r>
                  <a:rPr lang="en-US" sz="18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such that</a:t>
                </a:r>
              </a:p>
              <a:p>
                <a:pPr marL="0" indent="0">
                  <a:buNone/>
                </a:pPr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/>
                        </m:mr>
                        <m:m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𝐸𝑥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≥0,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sz="1800" dirty="0" smtClean="0"/>
                  <a:t>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𝑠𝑒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88889" y="1161289"/>
                <a:ext cx="4782679" cy="5285232"/>
              </a:xfrm>
              <a:blipFill>
                <a:blip r:embed="rId8"/>
                <a:stretch>
                  <a:fillRect l="-893" t="-3230" b="-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/>
          <p:cNvGrpSpPr/>
          <p:nvPr/>
        </p:nvGrpSpPr>
        <p:grpSpPr>
          <a:xfrm>
            <a:off x="6827065" y="1782777"/>
            <a:ext cx="1087437" cy="276999"/>
            <a:chOff x="7184968" y="1782777"/>
            <a:chExt cx="1087437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427495" y="1782777"/>
                  <a:ext cx="844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5" y="1782777"/>
                  <a:ext cx="844910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/>
            <p:cNvSpPr/>
            <p:nvPr/>
          </p:nvSpPr>
          <p:spPr bwMode="auto">
            <a:xfrm>
              <a:off x="7184968" y="1786371"/>
              <a:ext cx="250520" cy="27340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R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384843" y="2513279"/>
            <a:ext cx="2748906" cy="976937"/>
            <a:chOff x="6384843" y="2513279"/>
            <a:chExt cx="2748906" cy="976937"/>
          </a:xfrm>
        </p:grpSpPr>
        <p:grpSp>
          <p:nvGrpSpPr>
            <p:cNvPr id="92" name="Group 91"/>
            <p:cNvGrpSpPr/>
            <p:nvPr/>
          </p:nvGrpSpPr>
          <p:grpSpPr>
            <a:xfrm>
              <a:off x="6384843" y="2513279"/>
              <a:ext cx="2748906" cy="976937"/>
              <a:chOff x="6771811" y="2513279"/>
              <a:chExt cx="2748906" cy="97693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7450983" y="2513279"/>
                    <a:ext cx="2069734" cy="3319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sz="1200" dirty="0" smtClean="0"/>
                      <a:t>=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𝐸𝑥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0983" y="2513279"/>
                    <a:ext cx="2069734" cy="33195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t="-78182" b="-1163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8" name="Group 37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40" name="Straight Connector 39"/>
                <p:cNvCxnSpPr>
                  <a:stCxn id="39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1" name="Straight Connector 40"/>
                <p:cNvCxnSpPr>
                  <a:stCxn id="39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2" name="Straight Connector 41"/>
                <p:cNvCxnSpPr>
                  <a:stCxn id="39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8" name="Rectangle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9" name="Rectangle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1" name="Rectangle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8" name="Rectangle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ctangle 139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0" name="Rectangle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Group 158"/>
          <p:cNvGrpSpPr/>
          <p:nvPr/>
        </p:nvGrpSpPr>
        <p:grpSpPr>
          <a:xfrm>
            <a:off x="7362910" y="4020314"/>
            <a:ext cx="1687940" cy="939143"/>
            <a:chOff x="6384843" y="2551073"/>
            <a:chExt cx="1687940" cy="939143"/>
          </a:xfrm>
        </p:grpSpPr>
        <p:grpSp>
          <p:nvGrpSpPr>
            <p:cNvPr id="160" name="Group 159"/>
            <p:cNvGrpSpPr/>
            <p:nvPr/>
          </p:nvGrpSpPr>
          <p:grpSpPr>
            <a:xfrm>
              <a:off x="6384843" y="2551073"/>
              <a:ext cx="1605987" cy="939143"/>
              <a:chOff x="6771811" y="2551073"/>
              <a:chExt cx="1605987" cy="939143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66" name="Rectangle 16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7" name="Group 166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171" name="Oval 170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172" name="Straight Connector 171"/>
                <p:cNvCxnSpPr>
                  <a:stCxn id="171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3" name="Straight Connector 172"/>
                <p:cNvCxnSpPr>
                  <a:stCxn id="171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4" name="Straight Connector 173"/>
                <p:cNvCxnSpPr>
                  <a:stCxn id="171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Rectangle 167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68" name="Rectangle 1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Rectangle 168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69" name="Rectangle 1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 169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0" name="Rectangle 1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3" name="Rectangle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tangle 163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4" name="Rectangle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Group 174"/>
          <p:cNvGrpSpPr/>
          <p:nvPr/>
        </p:nvGrpSpPr>
        <p:grpSpPr>
          <a:xfrm>
            <a:off x="5425477" y="5507377"/>
            <a:ext cx="1687940" cy="939143"/>
            <a:chOff x="6384843" y="2551073"/>
            <a:chExt cx="1687940" cy="939143"/>
          </a:xfrm>
        </p:grpSpPr>
        <p:grpSp>
          <p:nvGrpSpPr>
            <p:cNvPr id="176" name="Group 175"/>
            <p:cNvGrpSpPr/>
            <p:nvPr/>
          </p:nvGrpSpPr>
          <p:grpSpPr>
            <a:xfrm>
              <a:off x="6384843" y="2551073"/>
              <a:ext cx="1605987" cy="939143"/>
              <a:chOff x="6771811" y="2551073"/>
              <a:chExt cx="1605987" cy="93914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81"/>
                  <p:cNvSpPr/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2" name="Rectangle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3" name="Group 182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187" name="Oval 186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188" name="Straight Connector 187"/>
                <p:cNvCxnSpPr>
                  <a:stCxn id="187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" name="Straight Connector 188"/>
                <p:cNvCxnSpPr>
                  <a:stCxn id="187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0" name="Straight Connector 189"/>
                <p:cNvCxnSpPr>
                  <a:stCxn id="187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83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4" name="Rectangle 1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84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5" name="Rectangle 1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85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86" name="Rectangle 1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Rectangle 176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7" name="Rectangle 1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Rectangle 177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8" name="Rectangle 1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178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9" name="Rectangle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0" name="Rectangle 1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1" name="Group 190"/>
          <p:cNvGrpSpPr/>
          <p:nvPr/>
        </p:nvGrpSpPr>
        <p:grpSpPr>
          <a:xfrm>
            <a:off x="7362910" y="5507377"/>
            <a:ext cx="1687940" cy="939143"/>
            <a:chOff x="6384843" y="2551073"/>
            <a:chExt cx="1687940" cy="939143"/>
          </a:xfrm>
        </p:grpSpPr>
        <p:grpSp>
          <p:nvGrpSpPr>
            <p:cNvPr id="192" name="Group 191"/>
            <p:cNvGrpSpPr/>
            <p:nvPr/>
          </p:nvGrpSpPr>
          <p:grpSpPr>
            <a:xfrm>
              <a:off x="6384843" y="2551073"/>
              <a:ext cx="1605987" cy="939143"/>
              <a:chOff x="6771811" y="2551073"/>
              <a:chExt cx="1605987" cy="939143"/>
            </a:xfrm>
          </p:grpSpPr>
          <p:sp>
            <p:nvSpPr>
              <p:cNvPr id="197" name="Rectangle 196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Rectangle 197"/>
                  <p:cNvSpPr/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8" name="Rectangle 19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51073"/>
                    <a:ext cx="945194" cy="30078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9" name="Group 198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203" name="Oval 202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204" name="Straight Connector 203"/>
                <p:cNvCxnSpPr>
                  <a:stCxn id="203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5" name="Straight Connector 204"/>
                <p:cNvCxnSpPr>
                  <a:stCxn id="203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6" name="Straight Connector 205"/>
                <p:cNvCxnSpPr>
                  <a:stCxn id="203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0" name="Rectangle 199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0" name="Rectangle 1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" name="Rectangle 200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1" name="Rectangle 20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2" name="Rectangle 201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2" name="Rectangle 20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Rectangle 192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3" name="Rectangle 1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Rectangle 193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4" name="Rectangle 1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ectangle 194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5" name="Rectangle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ectangle 195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6" name="Rectangle 1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8" name="Down Arrow 207"/>
          <p:cNvSpPr/>
          <p:nvPr/>
        </p:nvSpPr>
        <p:spPr bwMode="auto">
          <a:xfrm>
            <a:off x="8312941" y="1389659"/>
            <a:ext cx="765944" cy="975360"/>
          </a:xfrm>
          <a:prstGeom prst="downArrow">
            <a:avLst>
              <a:gd name="adj1" fmla="val 50000"/>
              <a:gd name="adj2" fmla="val 33088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calculation paradigm</a:t>
            </a:r>
          </a:p>
        </p:txBody>
      </p:sp>
    </p:spTree>
    <p:extLst>
      <p:ext uri="{BB962C8B-B14F-4D97-AF65-F5344CB8AC3E}">
        <p14:creationId xmlns:p14="http://schemas.microsoft.com/office/powerpoint/2010/main" val="6835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IIEF Games with Perfect Recall</a:t>
            </a:r>
            <a:br>
              <a:rPr lang="en-US" sz="3200" dirty="0" smtClean="0"/>
            </a:br>
            <a:r>
              <a:rPr lang="en-US" sz="2400" dirty="0" smtClean="0"/>
              <a:t>Best Responses for 2p Games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7839" y="1596339"/>
                <a:ext cx="4758521" cy="222585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nary>
                                  </m:e>
                                </m:d>
                              </m:e>
                            </m:nary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e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𝑑𝑢𝑎𝑙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𝑣𝑎𝑟𝑠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=1,</m:t>
                            </m:r>
                          </m:e>
                          <m:e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/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839" y="1596339"/>
                <a:ext cx="4758521" cy="2225854"/>
              </a:xfrm>
              <a:blipFill rotWithShape="0">
                <a:blip r:embed="rId2"/>
                <a:stretch>
                  <a:fillRect r="-1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07839" y="1298448"/>
            <a:ext cx="568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Primal: P1 maximizing utility, given P2 realization plan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839" y="3555151"/>
            <a:ext cx="545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Dual: P1 maximizing utility, given P2 realization plan</a:t>
            </a:r>
            <a:endParaRPr lang="en-US" sz="1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6"/>
              <p:cNvSpPr txBox="1">
                <a:spLocks/>
              </p:cNvSpPr>
              <p:nvPr/>
            </p:nvSpPr>
            <p:spPr bwMode="auto">
              <a:xfrm>
                <a:off x="407839" y="3924483"/>
                <a:ext cx="5987255" cy="1165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600" i="1" kern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1600" i="1" ker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0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𝐸𝑥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11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839" y="3924483"/>
                <a:ext cx="5987255" cy="11651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6395094" y="1816621"/>
            <a:ext cx="2748906" cy="976937"/>
            <a:chOff x="6384843" y="2513279"/>
            <a:chExt cx="2748906" cy="976937"/>
          </a:xfrm>
        </p:grpSpPr>
        <p:grpSp>
          <p:nvGrpSpPr>
            <p:cNvPr id="13" name="Group 12"/>
            <p:cNvGrpSpPr/>
            <p:nvPr/>
          </p:nvGrpSpPr>
          <p:grpSpPr>
            <a:xfrm>
              <a:off x="6384843" y="2513279"/>
              <a:ext cx="2748906" cy="976937"/>
              <a:chOff x="6771811" y="2513279"/>
              <a:chExt cx="2748906" cy="97693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6771811" y="3204857"/>
                <a:ext cx="1054297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7450983" y="2513279"/>
                    <a:ext cx="2069734" cy="33195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𝑠𝑒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e>
                        </m:d>
                      </m:oMath>
                    </a14:m>
                    <a:r>
                      <a:rPr lang="en-US" sz="1200" dirty="0" smtClean="0"/>
                      <a:t>=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sup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𝐸𝑥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50983" y="2513279"/>
                    <a:ext cx="2069734" cy="33195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79630" b="-1203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0" name="Group 19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24" name="Oval 23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25" name="Straight Connector 24"/>
                <p:cNvCxnSpPr>
                  <a:stCxn id="24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" name="Straight Connector 25"/>
                <p:cNvCxnSpPr>
                  <a:stCxn id="24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7" name="Straight Connector 26"/>
                <p:cNvCxnSpPr>
                  <a:stCxn id="24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Rectangle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3" name="Rectangle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373244" cy="27719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910" y="3189918"/>
                  <a:ext cx="70987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955" y="2879033"/>
                  <a:ext cx="36324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5455" y="2970473"/>
                  <a:ext cx="36324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975" y="2879033"/>
                  <a:ext cx="36324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6837316" y="1283931"/>
            <a:ext cx="1087437" cy="276999"/>
            <a:chOff x="7184968" y="1782777"/>
            <a:chExt cx="1087437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427495" y="1782777"/>
                  <a:ext cx="84491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495" y="1782777"/>
                  <a:ext cx="844910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/>
            <p:cNvSpPr/>
            <p:nvPr/>
          </p:nvSpPr>
          <p:spPr bwMode="auto">
            <a:xfrm>
              <a:off x="7184968" y="1786371"/>
              <a:ext cx="250520" cy="27340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98130" y="5214615"/>
                <a:ext cx="4740035" cy="1410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-US" sz="1200" u="sng" kern="0" dirty="0" smtClean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Notes</a:t>
                </a:r>
                <a:r>
                  <a:rPr lang="en-US" sz="1200" kern="0" dirty="0" smtClean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:</a:t>
                </a: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arenR"/>
                </a:pPr>
                <a:r>
                  <a:rPr lang="en-US" sz="1200" dirty="0" smtClean="0">
                    <a:latin typeface="+mn-lt"/>
                  </a:rPr>
                  <a:t>Player 1’s expected utility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+mn-lt"/>
                  </a:rPr>
                  <a:t>, the label of the root note</a:t>
                </a:r>
                <a:endParaRPr lang="en-US" sz="1200" dirty="0">
                  <a:latin typeface="+mn-lt"/>
                </a:endParaRP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arenR"/>
                </a:pPr>
                <a:r>
                  <a:rPr lang="en-US" sz="1200" kern="0" dirty="0" smtClean="0">
                    <a:solidFill>
                      <a:schemeClr val="tx1"/>
                    </a:solidFill>
                  </a:rPr>
                  <a:t>Player 1’s expected utility accumulated from the subgame starting at </a:t>
                </a:r>
                <a14:m>
                  <m:oMath xmlns:m="http://schemas.openxmlformats.org/officeDocument/2006/math">
                    <m:r>
                      <a:rPr lang="en-US" sz="1200" b="0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200" kern="0" dirty="0" smtClean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+mn-lt"/>
                  </a:rPr>
                  <a:t>, the label of the node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+mn-lt"/>
                  </a:rPr>
                  <a:t> (or equivalently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i="1" ker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+mn-lt"/>
                  </a:rPr>
                  <a:t>)</a:t>
                </a:r>
              </a:p>
              <a:p>
                <a:pPr marL="342900" indent="-342900">
                  <a:spcBef>
                    <a:spcPts val="0"/>
                  </a:spcBef>
                  <a:buFont typeface="+mj-lt"/>
                  <a:buAutoNum type="arabicParenR"/>
                </a:pPr>
                <a:r>
                  <a:rPr lang="en-US" sz="1200" dirty="0" smtClean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+mn-lt"/>
                  </a:rPr>
                  <a:t>&gt;0 at optimality, dual constraint is tight.  (If dual constraint is not tight at optimality,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+mn-lt"/>
                  </a:rPr>
                  <a:t>=0.)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30" y="5214615"/>
                <a:ext cx="4740035" cy="1410835"/>
              </a:xfrm>
              <a:prstGeom prst="rect">
                <a:avLst/>
              </a:prstGeom>
              <a:blipFill rotWithShape="0">
                <a:blip r:embed="rId12"/>
                <a:stretch>
                  <a:fillRect t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Down Arrow 95"/>
          <p:cNvSpPr/>
          <p:nvPr/>
        </p:nvSpPr>
        <p:spPr bwMode="auto">
          <a:xfrm>
            <a:off x="5913962" y="1289658"/>
            <a:ext cx="765944" cy="975360"/>
          </a:xfrm>
          <a:prstGeom prst="downArrow">
            <a:avLst>
              <a:gd name="adj1" fmla="val 50000"/>
              <a:gd name="adj2" fmla="val 33088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calculation paradigm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89420" y="3618912"/>
            <a:ext cx="4219858" cy="2875669"/>
            <a:chOff x="4989420" y="3618912"/>
            <a:chExt cx="4219858" cy="2875669"/>
          </a:xfrm>
        </p:grpSpPr>
        <p:grpSp>
          <p:nvGrpSpPr>
            <p:cNvPr id="31" name="Group 30"/>
            <p:cNvGrpSpPr/>
            <p:nvPr/>
          </p:nvGrpSpPr>
          <p:grpSpPr>
            <a:xfrm>
              <a:off x="7242509" y="4980506"/>
              <a:ext cx="1966769" cy="1172808"/>
              <a:chOff x="6357358" y="2513279"/>
              <a:chExt cx="1966769" cy="117280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384844" y="2513279"/>
                <a:ext cx="1939283" cy="977963"/>
                <a:chOff x="6771812" y="2513279"/>
                <a:chExt cx="1939283" cy="977963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6771812" y="3204857"/>
                  <a:ext cx="679172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buNone/>
                  </a:pPr>
                  <a:endParaRPr lang="en-US" sz="1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7432604" y="2513279"/>
                      <a:ext cx="612282" cy="29508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38" name="Rectangle 3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2604" y="2513279"/>
                      <a:ext cx="612282" cy="295081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9" name="Group 38"/>
                <p:cNvGrpSpPr/>
                <p:nvPr/>
              </p:nvGrpSpPr>
              <p:grpSpPr>
                <a:xfrm>
                  <a:off x="7030643" y="2573650"/>
                  <a:ext cx="559170" cy="680515"/>
                  <a:chOff x="5945747" y="1955650"/>
                  <a:chExt cx="559170" cy="680515"/>
                </a:xfrm>
              </p:grpSpPr>
              <p:sp>
                <p:nvSpPr>
                  <p:cNvPr id="43" name="Oval 42"/>
                  <p:cNvSpPr/>
                  <p:nvPr/>
                </p:nvSpPr>
                <p:spPr bwMode="auto">
                  <a:xfrm>
                    <a:off x="6129137" y="1955650"/>
                    <a:ext cx="250520" cy="273405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rPr>
                      <a:t>1</a:t>
                    </a:r>
                  </a:p>
                </p:txBody>
              </p:sp>
              <p:cxnSp>
                <p:nvCxnSpPr>
                  <p:cNvPr id="44" name="Straight Connector 43"/>
                  <p:cNvCxnSpPr>
                    <a:stCxn id="43" idx="4"/>
                  </p:cNvCxnSpPr>
                  <p:nvPr/>
                </p:nvCxnSpPr>
                <p:spPr bwMode="auto">
                  <a:xfrm flipH="1">
                    <a:off x="5945747" y="2229055"/>
                    <a:ext cx="30865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5" name="Straight Connector 44"/>
                  <p:cNvCxnSpPr>
                    <a:stCxn id="43" idx="4"/>
                  </p:cNvCxnSpPr>
                  <p:nvPr/>
                </p:nvCxnSpPr>
                <p:spPr bwMode="auto">
                  <a:xfrm>
                    <a:off x="6254397" y="2229055"/>
                    <a:ext cx="25052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46" name="Straight Connector 45"/>
                  <p:cNvCxnSpPr>
                    <a:stCxn id="43" idx="4"/>
                  </p:cNvCxnSpPr>
                  <p:nvPr/>
                </p:nvCxnSpPr>
                <p:spPr bwMode="auto">
                  <a:xfrm flipH="1">
                    <a:off x="6240827" y="2229055"/>
                    <a:ext cx="1357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6821847" y="3213024"/>
                      <a:ext cx="401520" cy="2782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0" name="Rectangle 3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847" y="3213024"/>
                      <a:ext cx="401520" cy="278218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7432604" y="3213024"/>
                      <a:ext cx="1278491" cy="27699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1" name="Rectangle 4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2604" y="3213024"/>
                      <a:ext cx="1278491" cy="276999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7127225" y="3213024"/>
                      <a:ext cx="401520" cy="2782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2" name="Rectangle 4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7225" y="3213024"/>
                      <a:ext cx="401520" cy="278218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6357358" y="3409088"/>
                    <a:ext cx="709873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𝐸𝑥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7358" y="3409088"/>
                    <a:ext cx="709873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/>
            <p:cNvGrpSpPr/>
            <p:nvPr/>
          </p:nvGrpSpPr>
          <p:grpSpPr>
            <a:xfrm>
              <a:off x="7304569" y="3618912"/>
              <a:ext cx="624190" cy="276999"/>
              <a:chOff x="7184968" y="1782777"/>
              <a:chExt cx="624190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7433542" y="1782777"/>
                    <a:ext cx="375616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3542" y="1782777"/>
                    <a:ext cx="375616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Oval 48"/>
              <p:cNvSpPr/>
              <p:nvPr/>
            </p:nvSpPr>
            <p:spPr bwMode="auto">
              <a:xfrm>
                <a:off x="7184968" y="1786371"/>
                <a:ext cx="250520" cy="273405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R</a:t>
                </a: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421073" y="4206796"/>
              <a:ext cx="1273075" cy="1172808"/>
              <a:chOff x="6384843" y="2513279"/>
              <a:chExt cx="1273075" cy="1172808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6384843" y="2513279"/>
                <a:ext cx="1273075" cy="977963"/>
                <a:chOff x="6771811" y="2513279"/>
                <a:chExt cx="1273075" cy="977963"/>
              </a:xfrm>
            </p:grpSpPr>
            <p:sp>
              <p:nvSpPr>
                <p:cNvPr id="68" name="Rectangle 67"/>
                <p:cNvSpPr/>
                <p:nvPr/>
              </p:nvSpPr>
              <p:spPr>
                <a:xfrm>
                  <a:off x="6771811" y="3204857"/>
                  <a:ext cx="1024479" cy="276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buNone/>
                  </a:pPr>
                  <a:endParaRPr lang="en-US" sz="12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7432604" y="2513279"/>
                      <a:ext cx="612282" cy="29508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69" name="Rectangle 6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2604" y="2513279"/>
                      <a:ext cx="612282" cy="295081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70" name="Group 69"/>
                <p:cNvGrpSpPr/>
                <p:nvPr/>
              </p:nvGrpSpPr>
              <p:grpSpPr>
                <a:xfrm>
                  <a:off x="7030643" y="2573650"/>
                  <a:ext cx="559170" cy="680515"/>
                  <a:chOff x="5945747" y="1955650"/>
                  <a:chExt cx="559170" cy="680515"/>
                </a:xfrm>
              </p:grpSpPr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129137" y="1955650"/>
                    <a:ext cx="250520" cy="273405"/>
                  </a:xfrm>
                  <a:prstGeom prst="ellipse">
                    <a:avLst/>
                  </a:prstGeom>
                  <a:solidFill>
                    <a:srgbClr val="0000FF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rPr>
                      <a:t>1</a:t>
                    </a:r>
                  </a:p>
                </p:txBody>
              </p:sp>
              <p:cxnSp>
                <p:nvCxnSpPr>
                  <p:cNvPr id="75" name="Straight Connector 74"/>
                  <p:cNvCxnSpPr>
                    <a:stCxn id="74" idx="4"/>
                  </p:cNvCxnSpPr>
                  <p:nvPr/>
                </p:nvCxnSpPr>
                <p:spPr bwMode="auto">
                  <a:xfrm flipH="1">
                    <a:off x="5945747" y="2229055"/>
                    <a:ext cx="30865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6" name="Straight Connector 75"/>
                  <p:cNvCxnSpPr>
                    <a:stCxn id="74" idx="4"/>
                  </p:cNvCxnSpPr>
                  <p:nvPr/>
                </p:nvCxnSpPr>
                <p:spPr bwMode="auto">
                  <a:xfrm>
                    <a:off x="6254397" y="2229055"/>
                    <a:ext cx="25052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7" name="Straight Connector 76"/>
                  <p:cNvCxnSpPr>
                    <a:stCxn id="74" idx="4"/>
                  </p:cNvCxnSpPr>
                  <p:nvPr/>
                </p:nvCxnSpPr>
                <p:spPr bwMode="auto">
                  <a:xfrm flipH="1">
                    <a:off x="6240827" y="2229055"/>
                    <a:ext cx="13570" cy="40711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381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6821847" y="3213024"/>
                      <a:ext cx="401520" cy="2782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1" name="Rectangle 7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847" y="3213024"/>
                      <a:ext cx="401520" cy="278218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Rectangle 72"/>
                    <p:cNvSpPr/>
                    <p:nvPr/>
                  </p:nvSpPr>
                  <p:spPr>
                    <a:xfrm>
                      <a:off x="7127225" y="3213024"/>
                      <a:ext cx="401520" cy="2782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3" name="Rectangle 7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27225" y="3213024"/>
                      <a:ext cx="401520" cy="278218"/>
                    </a:xfrm>
                    <a:prstGeom prst="rect">
                      <a:avLst/>
                    </a:prstGeom>
                    <a:blipFill rotWithShape="0"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7429161" y="3213024"/>
                      <a:ext cx="401520" cy="27821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78" name="Rectangle 7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9161" y="3213024"/>
                      <a:ext cx="401520" cy="278218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6571330" y="3409088"/>
                    <a:ext cx="709873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𝐸𝑥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1330" y="3409088"/>
                    <a:ext cx="709873" cy="276999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989420" y="5517837"/>
              <a:ext cx="2558227" cy="976744"/>
              <a:chOff x="6152868" y="2513279"/>
              <a:chExt cx="2558227" cy="9767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/>
                  <p:cNvSpPr/>
                  <p:nvPr/>
                </p:nvSpPr>
                <p:spPr>
                  <a:xfrm>
                    <a:off x="6152868" y="3213024"/>
                    <a:ext cx="127849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2" name="Rectangle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2868" y="3213024"/>
                    <a:ext cx="1278491" cy="276999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/>
                  <p:cNvSpPr/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3" name="Rectangle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4" name="Group 83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88" name="Oval 87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89" name="Straight Connector 88"/>
                <p:cNvCxnSpPr>
                  <a:stCxn id="88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Connector 89"/>
                <p:cNvCxnSpPr>
                  <a:stCxn id="88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7432604" y="3213024"/>
                    <a:ext cx="127849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1278491" cy="276999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8" name="Down Arrow 97"/>
            <p:cNvSpPr/>
            <p:nvPr/>
          </p:nvSpPr>
          <p:spPr bwMode="auto">
            <a:xfrm flipV="1">
              <a:off x="8109133" y="3779487"/>
              <a:ext cx="765944" cy="975360"/>
            </a:xfrm>
            <a:prstGeom prst="downArrow">
              <a:avLst>
                <a:gd name="adj1" fmla="val 50000"/>
                <a:gd name="adj2" fmla="val 33088"/>
              </a:avLst>
            </a:prstGeom>
            <a:solidFill>
              <a:srgbClr val="CC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calculation paradigm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0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Nash Eq. for IIEF w/Perfect Recall</a:t>
            </a:r>
            <a:br>
              <a:rPr lang="en-US" sz="3200" dirty="0" smtClean="0"/>
            </a:br>
            <a:r>
              <a:rPr lang="en-US" sz="2400" dirty="0" smtClean="0"/>
              <a:t>Two-player </a:t>
            </a:r>
            <a:r>
              <a:rPr lang="en-US" sz="2400" dirty="0" smtClean="0">
                <a:solidFill>
                  <a:srgbClr val="FF0000"/>
                </a:solidFill>
              </a:rPr>
              <a:t>Zero-sum</a:t>
            </a:r>
            <a:r>
              <a:rPr lang="en-US" sz="2400" dirty="0" smtClean="0"/>
              <a:t> Games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07839" y="1525983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P1 maximizing utility (by minimizing the dual), given </a:t>
            </a:r>
            <a:r>
              <a:rPr lang="en-US" sz="1800" smtClean="0">
                <a:solidFill>
                  <a:srgbClr val="0000FF"/>
                </a:solidFill>
              </a:rPr>
              <a:t>a P2 </a:t>
            </a:r>
            <a:r>
              <a:rPr lang="en-US" sz="1800" dirty="0" smtClean="0">
                <a:solidFill>
                  <a:srgbClr val="0000FF"/>
                </a:solidFill>
              </a:rPr>
              <a:t>realization plan</a:t>
            </a:r>
            <a:endParaRPr lang="en-US" sz="1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6"/>
              <p:cNvSpPr txBox="1">
                <a:spLocks/>
              </p:cNvSpPr>
              <p:nvPr/>
            </p:nvSpPr>
            <p:spPr bwMode="auto">
              <a:xfrm>
                <a:off x="407839" y="1895315"/>
                <a:ext cx="5987255" cy="1165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600" i="1" kern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16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6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𝐸𝑥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  <m:r>
                              <a:rPr lang="en-US" sz="1600" b="0" i="1" kern="0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sz="160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600" kern="0" dirty="0"/>
              </a:p>
            </p:txBody>
          </p:sp>
        </mc:Choice>
        <mc:Fallback xmlns="">
          <p:sp>
            <p:nvSpPr>
              <p:cNvPr id="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839" y="1895315"/>
                <a:ext cx="5987255" cy="11651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7078423" y="3654211"/>
            <a:ext cx="1966769" cy="1172808"/>
            <a:chOff x="6357358" y="2513279"/>
            <a:chExt cx="1966769" cy="1172808"/>
          </a:xfrm>
        </p:grpSpPr>
        <p:grpSp>
          <p:nvGrpSpPr>
            <p:cNvPr id="7" name="Group 6"/>
            <p:cNvGrpSpPr/>
            <p:nvPr/>
          </p:nvGrpSpPr>
          <p:grpSpPr>
            <a:xfrm>
              <a:off x="6384844" y="2513279"/>
              <a:ext cx="1939283" cy="977963"/>
              <a:chOff x="6771812" y="2513279"/>
              <a:chExt cx="1939283" cy="97796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6771812" y="3204857"/>
                <a:ext cx="679172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15" name="Oval 14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16" name="Straight Connector 15"/>
                <p:cNvCxnSpPr>
                  <a:stCxn id="15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>
                  <a:stCxn id="15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>
                  <a:stCxn id="15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6821847" y="3213024"/>
                    <a:ext cx="401520" cy="2782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401520" cy="27821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7432604" y="3213024"/>
                    <a:ext cx="1278491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3213024"/>
                    <a:ext cx="1278491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7127225" y="3213024"/>
                    <a:ext cx="401520" cy="2782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401520" cy="27821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357358" y="340908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358" y="3409088"/>
                  <a:ext cx="70987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712216" y="2017771"/>
            <a:ext cx="624190" cy="276999"/>
            <a:chOff x="7184968" y="1782777"/>
            <a:chExt cx="624190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7433542" y="1782777"/>
                  <a:ext cx="37561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542" y="1782777"/>
                  <a:ext cx="37561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 bwMode="auto">
            <a:xfrm>
              <a:off x="7184968" y="1786371"/>
              <a:ext cx="250520" cy="273405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906531" y="2452058"/>
            <a:ext cx="1273075" cy="1172808"/>
            <a:chOff x="6384843" y="2513279"/>
            <a:chExt cx="1273075" cy="1172808"/>
          </a:xfrm>
        </p:grpSpPr>
        <p:grpSp>
          <p:nvGrpSpPr>
            <p:cNvPr id="23" name="Group 22"/>
            <p:cNvGrpSpPr/>
            <p:nvPr/>
          </p:nvGrpSpPr>
          <p:grpSpPr>
            <a:xfrm>
              <a:off x="6384843" y="2513279"/>
              <a:ext cx="1273075" cy="977963"/>
              <a:chOff x="6771811" y="2513279"/>
              <a:chExt cx="1273075" cy="977963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771811" y="3204857"/>
                <a:ext cx="1024479" cy="276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endParaRPr 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ker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ker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 ker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604" y="2513279"/>
                    <a:ext cx="612282" cy="295081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" name="Group 26"/>
              <p:cNvGrpSpPr/>
              <p:nvPr/>
            </p:nvGrpSpPr>
            <p:grpSpPr>
              <a:xfrm>
                <a:off x="7030643" y="2573650"/>
                <a:ext cx="559170" cy="680515"/>
                <a:chOff x="5945747" y="1955650"/>
                <a:chExt cx="559170" cy="680515"/>
              </a:xfrm>
            </p:grpSpPr>
            <p:sp>
              <p:nvSpPr>
                <p:cNvPr id="31" name="Oval 30"/>
                <p:cNvSpPr/>
                <p:nvPr/>
              </p:nvSpPr>
              <p:spPr bwMode="auto">
                <a:xfrm>
                  <a:off x="6129137" y="1955650"/>
                  <a:ext cx="250520" cy="273405"/>
                </a:xfrm>
                <a:prstGeom prst="ellipse">
                  <a:avLst/>
                </a:prstGeom>
                <a:solidFill>
                  <a:srgbClr val="0000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Arial" charset="0"/>
                    </a:rPr>
                    <a:t>1</a:t>
                  </a:r>
                </a:p>
              </p:txBody>
            </p:sp>
            <p:cxnSp>
              <p:nvCxnSpPr>
                <p:cNvPr id="32" name="Straight Connector 31"/>
                <p:cNvCxnSpPr>
                  <a:stCxn id="31" idx="4"/>
                </p:cNvCxnSpPr>
                <p:nvPr/>
              </p:nvCxnSpPr>
              <p:spPr bwMode="auto">
                <a:xfrm flipH="1">
                  <a:off x="5945747" y="2229055"/>
                  <a:ext cx="30865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>
                  <a:stCxn id="31" idx="4"/>
                </p:cNvCxnSpPr>
                <p:nvPr/>
              </p:nvCxnSpPr>
              <p:spPr bwMode="auto">
                <a:xfrm>
                  <a:off x="6254397" y="2229055"/>
                  <a:ext cx="25052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Straight Connector 33"/>
                <p:cNvCxnSpPr>
                  <a:stCxn id="31" idx="4"/>
                </p:cNvCxnSpPr>
                <p:nvPr/>
              </p:nvCxnSpPr>
              <p:spPr bwMode="auto">
                <a:xfrm flipH="1">
                  <a:off x="6240827" y="2229055"/>
                  <a:ext cx="13570" cy="40711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6821847" y="3213024"/>
                    <a:ext cx="401520" cy="2782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21847" y="3213024"/>
                    <a:ext cx="401520" cy="27821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7127225" y="3213024"/>
                    <a:ext cx="401520" cy="2782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7225" y="3213024"/>
                    <a:ext cx="401520" cy="27821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/>
                  <p:cNvSpPr/>
                  <p:nvPr/>
                </p:nvSpPr>
                <p:spPr>
                  <a:xfrm>
                    <a:off x="7429161" y="3213024"/>
                    <a:ext cx="401520" cy="2782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0" name="Rectangle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9161" y="3213024"/>
                    <a:ext cx="401520" cy="27821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6571330" y="3409088"/>
                  <a:ext cx="70987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𝐸𝑥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1330" y="3409088"/>
                  <a:ext cx="709873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6651051" y="4829718"/>
            <a:ext cx="2558227" cy="976744"/>
            <a:chOff x="6152868" y="2513279"/>
            <a:chExt cx="2558227" cy="9767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6152868" y="3213024"/>
                  <a:ext cx="12784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868" y="3213024"/>
                  <a:ext cx="1278491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7432604" y="2513279"/>
                  <a:ext cx="612282" cy="29508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ker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604" y="2513279"/>
                  <a:ext cx="612282" cy="29508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/>
            <p:cNvGrpSpPr/>
            <p:nvPr/>
          </p:nvGrpSpPr>
          <p:grpSpPr>
            <a:xfrm>
              <a:off x="7030643" y="2573650"/>
              <a:ext cx="559170" cy="680515"/>
              <a:chOff x="5945747" y="1955650"/>
              <a:chExt cx="559170" cy="680515"/>
            </a:xfrm>
          </p:grpSpPr>
          <p:sp>
            <p:nvSpPr>
              <p:cNvPr id="40" name="Oval 39"/>
              <p:cNvSpPr/>
              <p:nvPr/>
            </p:nvSpPr>
            <p:spPr bwMode="auto">
              <a:xfrm>
                <a:off x="6129137" y="1955650"/>
                <a:ext cx="250520" cy="273405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</a:p>
            </p:txBody>
          </p:sp>
          <p:cxnSp>
            <p:nvCxnSpPr>
              <p:cNvPr id="41" name="Straight Connector 40"/>
              <p:cNvCxnSpPr>
                <a:stCxn id="40" idx="4"/>
              </p:cNvCxnSpPr>
              <p:nvPr/>
            </p:nvCxnSpPr>
            <p:spPr bwMode="auto">
              <a:xfrm flipH="1">
                <a:off x="5945747" y="2229055"/>
                <a:ext cx="308650" cy="40711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>
                <a:stCxn id="40" idx="4"/>
              </p:cNvCxnSpPr>
              <p:nvPr/>
            </p:nvCxnSpPr>
            <p:spPr bwMode="auto">
              <a:xfrm>
                <a:off x="6254397" y="2229055"/>
                <a:ext cx="250520" cy="40711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7432604" y="3213024"/>
                  <a:ext cx="1278491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604" y="3213024"/>
                  <a:ext cx="1278491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Down Arrow 42"/>
          <p:cNvSpPr/>
          <p:nvPr/>
        </p:nvSpPr>
        <p:spPr bwMode="auto">
          <a:xfrm flipV="1">
            <a:off x="7206616" y="2540960"/>
            <a:ext cx="765944" cy="975360"/>
          </a:xfrm>
          <a:prstGeom prst="downArrow">
            <a:avLst>
              <a:gd name="adj1" fmla="val 50000"/>
              <a:gd name="adj2" fmla="val 33088"/>
            </a:avLst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calculation paradigm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7839" y="340204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P2 minimizing the maximum utility for P1</a:t>
            </a:r>
            <a:endParaRPr lang="en-US" sz="1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6"/>
              <p:cNvSpPr txBox="1">
                <a:spLocks/>
              </p:cNvSpPr>
              <p:nvPr/>
            </p:nvSpPr>
            <p:spPr bwMode="auto">
              <a:xfrm>
                <a:off x="407839" y="3771381"/>
                <a:ext cx="5987255" cy="1165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1400" i="1" kern="0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kern="0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40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1400" i="1" ker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4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r>
                              <a:rPr lang="en-US" sz="1400" b="0" i="1" kern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𝐸𝑥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nary>
                            <m:r>
                              <a:rPr lang="en-US" sz="1400" b="0" i="1" kern="0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sz="1400" i="1" kern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=1,</m:t>
                            </m:r>
                          </m:e>
                          <m:e/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1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100" i="1">
                                    <a:latin typeface="Cambria Math" panose="02040503050406030204" pitchFamily="18" charset="0"/>
                                  </a:rPr>
                                  <m:t>𝐸𝑥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10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1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1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100" kern="0" dirty="0"/>
              </a:p>
            </p:txBody>
          </p:sp>
        </mc:Choice>
        <mc:Fallback xmlns="">
          <p:sp>
            <p:nvSpPr>
              <p:cNvPr id="4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839" y="3771381"/>
                <a:ext cx="5987255" cy="1165149"/>
              </a:xfrm>
              <a:prstGeom prst="rect">
                <a:avLst/>
              </a:prstGeom>
              <a:blipFill rotWithShape="0">
                <a:blip r:embed="rId15"/>
                <a:stretch>
                  <a:fillRect b="-5654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9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Nash Eq. for </a:t>
            </a:r>
            <a:r>
              <a:rPr lang="en-US" sz="3200" dirty="0"/>
              <a:t>IIEF w/Perfect Recall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Two-player </a:t>
            </a:r>
            <a:r>
              <a:rPr lang="en-US" sz="2400" dirty="0" smtClean="0">
                <a:solidFill>
                  <a:srgbClr val="FF0000"/>
                </a:solidFill>
              </a:rPr>
              <a:t>General-sum</a:t>
            </a:r>
            <a:r>
              <a:rPr lang="en-US" sz="2400" dirty="0" smtClean="0"/>
              <a:t> Games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6"/>
              <p:cNvSpPr txBox="1">
                <a:spLocks/>
              </p:cNvSpPr>
              <p:nvPr/>
            </p:nvSpPr>
            <p:spPr bwMode="auto">
              <a:xfrm>
                <a:off x="4706323" y="1661926"/>
                <a:ext cx="2754911" cy="1165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=1,</m:t>
                            </m:r>
                          </m:e>
                          <m:e/>
                        </m:mr>
                        <m:m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6323" y="1661926"/>
                <a:ext cx="2754911" cy="1165149"/>
              </a:xfrm>
              <a:prstGeom prst="rect">
                <a:avLst/>
              </a:prstGeom>
              <a:blipFill>
                <a:blip r:embed="rId2"/>
                <a:stretch>
                  <a:fillRect r="-17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ontent Placeholder 6"/>
              <p:cNvSpPr txBox="1">
                <a:spLocks/>
              </p:cNvSpPr>
              <p:nvPr/>
            </p:nvSpPr>
            <p:spPr bwMode="auto">
              <a:xfrm>
                <a:off x="458216" y="1661926"/>
                <a:ext cx="2579624" cy="11651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=1,</m:t>
                            </m:r>
                          </m:e>
                          <m:e/>
                        </m:mr>
                        <m:m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𝐸𝑥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216" y="1661926"/>
                <a:ext cx="2579624" cy="1165149"/>
              </a:xfrm>
              <a:prstGeom prst="rect">
                <a:avLst/>
              </a:prstGeom>
              <a:blipFill>
                <a:blip r:embed="rId3"/>
                <a:stretch>
                  <a:fillRect r="-80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ontent Placeholder 6"/>
              <p:cNvSpPr txBox="1">
                <a:spLocks/>
              </p:cNvSpPr>
              <p:nvPr/>
            </p:nvSpPr>
            <p:spPr bwMode="auto">
              <a:xfrm>
                <a:off x="367199" y="3158534"/>
                <a:ext cx="4008713" cy="717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12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0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>
                                <m:r>
                                  <a:rPr lang="en-US" sz="1200" b="0" i="1" kern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en-US" sz="1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𝐸𝑥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sz="1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sz="120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8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7199" y="3158534"/>
                <a:ext cx="4008713" cy="717273"/>
              </a:xfrm>
              <a:prstGeom prst="rect">
                <a:avLst/>
              </a:prstGeom>
              <a:blipFill>
                <a:blip r:embed="rId4"/>
                <a:stretch>
                  <a:fillRect t="-87288" r="-2128" b="-983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ontent Placeholder 6"/>
              <p:cNvSpPr txBox="1">
                <a:spLocks/>
              </p:cNvSpPr>
              <p:nvPr/>
            </p:nvSpPr>
            <p:spPr bwMode="auto">
              <a:xfrm>
                <a:off x="4706323" y="3158534"/>
                <a:ext cx="4008713" cy="717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Sup>
                              <m:sSubSupPr>
                                <m:ctrlPr>
                                  <a:rPr lang="en-US" sz="1200" b="0" i="1" kern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kern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kern="0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0" i="1" kern="0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kern="0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kern="0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>
                                <m:r>
                                  <a:rPr lang="en-US" sz="1200" b="0" i="1" kern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𝐸𝑥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sz="1200" b="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  <m:r>
                              <a:rPr lang="en-US" sz="120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6323" y="3158534"/>
                <a:ext cx="4008713" cy="717273"/>
              </a:xfrm>
              <a:prstGeom prst="rect">
                <a:avLst/>
              </a:prstGeom>
              <a:blipFill>
                <a:blip r:embed="rId5"/>
                <a:stretch>
                  <a:fillRect t="-87288" r="-2280" b="-9830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ontent Placeholder 6"/>
              <p:cNvSpPr txBox="1">
                <a:spLocks/>
              </p:cNvSpPr>
              <p:nvPr/>
            </p:nvSpPr>
            <p:spPr bwMode="auto">
              <a:xfrm>
                <a:off x="2046677" y="4352205"/>
                <a:ext cx="5004363" cy="7172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6" tIns="45703" rIns="91406" bIns="45703" numCol="1" anchor="t" anchorCtr="0" compatLnSpc="1">
                <a:prstTxWarp prst="textNoShape">
                  <a:avLst/>
                </a:prstTxWarp>
              </a:bodyPr>
              <a:lstStyle>
                <a:lvl1pPr marL="342868" indent="-34286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157" indent="-284999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200">
                    <a:solidFill>
                      <a:schemeClr val="tx1"/>
                    </a:solidFill>
                    <a:latin typeface="+mn-lt"/>
                  </a:defRPr>
                </a:lvl2pPr>
                <a:lvl3pPr marL="1142892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>
                    <a:solidFill>
                      <a:schemeClr val="tx1"/>
                    </a:solidFill>
                    <a:latin typeface="+mn-lt"/>
                  </a:defRPr>
                </a:lvl3pPr>
                <a:lvl4pPr marL="1600048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1800">
                    <a:solidFill>
                      <a:schemeClr val="tx1"/>
                    </a:solidFill>
                    <a:latin typeface="+mn-lt"/>
                  </a:defRPr>
                </a:lvl4pPr>
                <a:lvl5pPr marL="2057205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5pPr>
                <a:lvl6pPr marL="2473854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6pPr>
                <a:lvl7pPr marL="289050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7pPr>
                <a:lvl8pPr marL="3307153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8pPr>
                <a:lvl9pPr marL="3723801" indent="-228578" algn="l" defTabSz="914314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8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b="0" i="1" kern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200" i="1" kern="0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 ker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 ker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 ker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 ker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  <m:sup>
                                    <m:r>
                                      <a:rPr lang="en-US" sz="1200" i="1" ker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p>
                                      <m:sSup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p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ℐ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𝐸𝑥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2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sz="120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r>
                                          <a:rPr lang="en-US" sz="12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sz="1200" i="1" ker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latin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99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0099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  <m:r>
                              <a:rPr lang="en-US" sz="1200" i="1" kern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i="1" kern="0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ker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kern="0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ker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ker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 kern="0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r>
                                <a:rPr lang="en-US" sz="1200" i="1" ker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 ker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𝐸𝑥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200" i="1" smtClean="0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99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99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200" i="1" ker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1200" i="1" ker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200" i="1" ker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i="1" kern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∀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200" kern="0" dirty="0"/>
              </a:p>
              <a:p>
                <a:pPr marL="0" indent="0">
                  <a:buFontTx/>
                  <a:buNone/>
                </a:pPr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6677" y="4352205"/>
                <a:ext cx="5004363" cy="717273"/>
              </a:xfrm>
              <a:prstGeom prst="rect">
                <a:avLst/>
              </a:prstGeom>
              <a:blipFill>
                <a:blip r:embed="rId6"/>
                <a:stretch>
                  <a:fillRect t="-87288" b="-1669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7199" y="122358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P1 realization plan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06323" y="1223589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P2 realization plan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7199" y="27589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P1 utility bounds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06323" y="275892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P2 utility bounds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46677" y="3924935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Complementary Slackness Conditions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6538" y="4604196"/>
            <a:ext cx="1611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400" dirty="0" smtClean="0">
                <a:solidFill>
                  <a:srgbClr val="0000FF"/>
                </a:solidFill>
              </a:rPr>
              <a:t>See Note (3) from two slides ago</a:t>
            </a:r>
            <a:endParaRPr lang="en-US" sz="1400" dirty="0">
              <a:solidFill>
                <a:srgbClr val="0099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7199" y="5583582"/>
            <a:ext cx="8256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spcBef>
                <a:spcPts val="0"/>
              </a:spcBef>
            </a:pPr>
            <a:r>
              <a:rPr lang="en-US" sz="2000" dirty="0"/>
              <a:t>How would you classify this formulation</a:t>
            </a:r>
            <a:r>
              <a:rPr lang="en-US" sz="2000" dirty="0" smtClean="0"/>
              <a:t>?</a:t>
            </a:r>
          </a:p>
          <a:p>
            <a:pPr marL="233363" indent="-233363">
              <a:spcBef>
                <a:spcPts val="0"/>
              </a:spcBef>
            </a:pPr>
            <a:r>
              <a:rPr lang="en-US" sz="2000" dirty="0" smtClean="0"/>
              <a:t>Would transformations be helpful?  If so, how?</a:t>
            </a:r>
            <a:endParaRPr lang="en-US" sz="2000" dirty="0"/>
          </a:p>
          <a:p>
            <a:pPr marL="233363" indent="-233363">
              <a:spcBef>
                <a:spcPts val="0"/>
              </a:spcBef>
            </a:pPr>
            <a:r>
              <a:rPr lang="en-US" sz="2000" dirty="0" smtClean="0"/>
              <a:t>What </a:t>
            </a:r>
            <a:r>
              <a:rPr lang="en-US" sz="2000" dirty="0"/>
              <a:t>commercial solvers can we </a:t>
            </a:r>
            <a:r>
              <a:rPr lang="en-US" sz="2000" dirty="0" smtClean="0"/>
              <a:t>use to solve it?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45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Sequential Equilibrium for</a:t>
            </a:r>
            <a:br>
              <a:rPr lang="en-US" sz="3200" dirty="0" smtClean="0"/>
            </a:br>
            <a:r>
              <a:rPr lang="en-US" sz="3200" dirty="0" smtClean="0"/>
              <a:t>IIEF Games with Perfect Recall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A sequential equilibrium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 smtClean="0"/>
                  <a:t> for a game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/>
                  <a:t> has probability distributions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for each information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 smtClean="0"/>
                  <a:t>* such that</a:t>
                </a:r>
              </a:p>
              <a:p>
                <a:pPr marL="914358" lvl="1" indent="-457200">
                  <a:buFont typeface="+mj-lt"/>
                  <a:buAutoNum type="arabicParenR"/>
                </a:pPr>
                <a:r>
                  <a:rPr lang="en-US" sz="2000" dirty="0" smtClean="0"/>
                  <a:t>We have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2000" dirty="0" smtClean="0"/>
                  <a:t> for a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000" dirty="0" smtClean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 smtClean="0"/>
                  <a:t> is fully mixed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 smtClean="0"/>
                  <a:t> is consistent</a:t>
                </a:r>
              </a:p>
              <a:p>
                <a:pPr marL="914358" lvl="1" indent="-457200">
                  <a:buFont typeface="+mj-lt"/>
                  <a:buAutoNum type="arabicParenR"/>
                </a:pPr>
                <a:r>
                  <a:rPr lang="en-US" sz="2000" dirty="0" smtClean="0"/>
                  <a:t>The following condition holds</a:t>
                </a:r>
              </a:p>
              <a:p>
                <a:pPr marL="45715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∀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SE always exist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1600" dirty="0" smtClean="0"/>
                  <a:t>* Note the implied equivalence between a non-terminal node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 smtClean="0"/>
                  <a:t> and an information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 smtClean="0"/>
                  <a:t> for a perfect recall game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8" t="-1037" b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5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 Example - IIEF Game w/P.R.</a:t>
            </a:r>
            <a:br>
              <a:rPr lang="en-US" sz="3200" dirty="0" smtClean="0"/>
            </a:br>
            <a:r>
              <a:rPr lang="en-US" sz="2400" dirty="0" smtClean="0"/>
              <a:t>(1 of 3)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6784" y="1370434"/>
            <a:ext cx="4300417" cy="3167536"/>
            <a:chOff x="1215890" y="1580746"/>
            <a:chExt cx="4300417" cy="3167536"/>
          </a:xfrm>
        </p:grpSpPr>
        <p:sp>
          <p:nvSpPr>
            <p:cNvPr id="8" name="Oval 7"/>
            <p:cNvSpPr/>
            <p:nvPr/>
          </p:nvSpPr>
          <p:spPr bwMode="auto">
            <a:xfrm>
              <a:off x="3477376" y="1580746"/>
              <a:ext cx="250520" cy="273405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00226" y="2528073"/>
              <a:ext cx="250520" cy="273405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11" name="Straight Connector 10"/>
            <p:cNvCxnSpPr>
              <a:stCxn id="8" idx="4"/>
              <a:endCxn id="28" idx="0"/>
            </p:cNvCxnSpPr>
            <p:nvPr/>
          </p:nvCxnSpPr>
          <p:spPr bwMode="auto">
            <a:xfrm flipH="1">
              <a:off x="2106716" y="1854151"/>
              <a:ext cx="1495920" cy="1608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10" idx="1"/>
            </p:cNvCxnSpPr>
            <p:nvPr/>
          </p:nvCxnSpPr>
          <p:spPr bwMode="auto">
            <a:xfrm>
              <a:off x="3602634" y="1854151"/>
              <a:ext cx="934279" cy="71396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0" idx="4"/>
              <a:endCxn id="39" idx="0"/>
            </p:cNvCxnSpPr>
            <p:nvPr/>
          </p:nvCxnSpPr>
          <p:spPr bwMode="auto">
            <a:xfrm flipH="1">
              <a:off x="4153197" y="2801478"/>
              <a:ext cx="472289" cy="6609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0" idx="4"/>
              <a:endCxn id="22" idx="0"/>
            </p:cNvCxnSpPr>
            <p:nvPr/>
          </p:nvCxnSpPr>
          <p:spPr bwMode="auto">
            <a:xfrm>
              <a:off x="4625486" y="2801478"/>
              <a:ext cx="472277" cy="67392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Rectangle 17"/>
            <p:cNvSpPr/>
            <p:nvPr/>
          </p:nvSpPr>
          <p:spPr>
            <a:xfrm>
              <a:off x="2749910" y="1944746"/>
              <a:ext cx="357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en-US" sz="1800" b="0" i="0" dirty="0" smtClean="0">
                  <a:latin typeface="Harlow Solid Italic" panose="04030604020F02020D02" pitchFamily="82" charset="0"/>
                </a:rPr>
                <a:t>L</a:t>
              </a:r>
              <a:endParaRPr lang="en-US" sz="1800" dirty="0">
                <a:latin typeface="Harlow Solid Italic" panose="04030604020F02020D02" pitchFamily="8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161555" y="1944746"/>
                  <a:ext cx="45557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800" b="0" i="0" dirty="0" smtClean="0">
                            <a:latin typeface="Harlow Solid Italic" panose="04030604020F02020D02" pitchFamily="82" charset="0"/>
                          </a:rPr>
                          <m:t>R</m:t>
                        </m:r>
                      </m:oMath>
                    </m:oMathPara>
                  </a14:m>
                  <a:endParaRPr lang="en-US" sz="1800" dirty="0">
                    <a:latin typeface="Harlow Solid Italic" panose="04030604020F02020D02" pitchFamily="82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555" y="1944746"/>
                  <a:ext cx="455573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66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679218" y="3475401"/>
                  <a:ext cx="83708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 dirty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218" y="3475401"/>
                  <a:ext cx="837089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/>
            <p:cNvSpPr/>
            <p:nvPr/>
          </p:nvSpPr>
          <p:spPr>
            <a:xfrm>
              <a:off x="3999204" y="2885937"/>
              <a:ext cx="3417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en-US" sz="2000" b="0" i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15445" y="2885936"/>
              <a:ext cx="3561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None/>
              </a:pPr>
              <a:r>
                <a:rPr lang="en-US" sz="2000" b="0" i="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Connector 25"/>
            <p:cNvCxnSpPr>
              <a:stCxn id="28" idx="6"/>
              <a:endCxn id="39" idx="2"/>
            </p:cNvCxnSpPr>
            <p:nvPr/>
          </p:nvCxnSpPr>
          <p:spPr bwMode="auto">
            <a:xfrm>
              <a:off x="2231976" y="3599103"/>
              <a:ext cx="1795961" cy="1270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7" name="Group 36"/>
            <p:cNvGrpSpPr/>
            <p:nvPr/>
          </p:nvGrpSpPr>
          <p:grpSpPr>
            <a:xfrm>
              <a:off x="1215890" y="3262345"/>
              <a:ext cx="3291299" cy="1485937"/>
              <a:chOff x="1215890" y="3262345"/>
              <a:chExt cx="3291299" cy="1485937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Connector 28"/>
              <p:cNvCxnSpPr>
                <a:stCxn id="28" idx="4"/>
                <a:endCxn id="31" idx="0"/>
              </p:cNvCxnSpPr>
              <p:nvPr/>
            </p:nvCxnSpPr>
            <p:spPr bwMode="auto">
              <a:xfrm flipH="1">
                <a:off x="1634435" y="3735805"/>
                <a:ext cx="472281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>
                <a:stCxn id="28" idx="4"/>
                <a:endCxn id="32" idx="0"/>
              </p:cNvCxnSpPr>
              <p:nvPr/>
            </p:nvCxnSpPr>
            <p:spPr bwMode="auto">
              <a:xfrm>
                <a:off x="2106716" y="3735805"/>
                <a:ext cx="472288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1215890" y="4409728"/>
                    <a:ext cx="83708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5890" y="4409728"/>
                    <a:ext cx="837089" cy="33855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2160459" y="4409728"/>
                    <a:ext cx="83708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459" y="4409728"/>
                    <a:ext cx="837089" cy="3385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>
                <a:off x="1563955" y="379576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L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322584" y="3795766"/>
                <a:ext cx="351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R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156825" y="3262345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a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194283" y="3262345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b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262371" y="3462400"/>
              <a:ext cx="1781658" cy="1285882"/>
              <a:chOff x="1215890" y="3462400"/>
              <a:chExt cx="1781658" cy="128588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/>
              <p:cNvCxnSpPr>
                <a:stCxn id="39" idx="4"/>
                <a:endCxn id="42" idx="0"/>
              </p:cNvCxnSpPr>
              <p:nvPr/>
            </p:nvCxnSpPr>
            <p:spPr bwMode="auto">
              <a:xfrm flipH="1">
                <a:off x="1634435" y="3735805"/>
                <a:ext cx="472281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>
                <a:stCxn id="39" idx="4"/>
                <a:endCxn id="43" idx="0"/>
              </p:cNvCxnSpPr>
              <p:nvPr/>
            </p:nvCxnSpPr>
            <p:spPr bwMode="auto">
              <a:xfrm>
                <a:off x="2106716" y="3735805"/>
                <a:ext cx="472288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1215890" y="4409728"/>
                    <a:ext cx="83708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5890" y="4409728"/>
                    <a:ext cx="837089" cy="3385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2160459" y="4409728"/>
                    <a:ext cx="83708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0459" y="4409728"/>
                    <a:ext cx="837089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730"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 43"/>
              <p:cNvSpPr/>
              <p:nvPr/>
            </p:nvSpPr>
            <p:spPr>
              <a:xfrm>
                <a:off x="1563955" y="3795766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L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322584" y="3795766"/>
                <a:ext cx="3513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en-US" sz="1800" b="0" i="0" dirty="0" smtClean="0">
                    <a:latin typeface="+mj-lt"/>
                    <a:cs typeface="Times New Roman" panose="02020603050405020304" pitchFamily="18" charset="0"/>
                  </a:rPr>
                  <a:t>R</a:t>
                </a:r>
                <a:endParaRPr lang="en-US" sz="1800" dirty="0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730476" y="25594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The IIEF Game</a:t>
            </a:r>
            <a:endParaRPr lang="en-US" sz="1800" dirty="0">
              <a:solidFill>
                <a:srgbClr val="0099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8779" y="5768072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A Sequential Equilibrium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163609"/>
                  </p:ext>
                </p:extLst>
              </p:nvPr>
            </p:nvGraphicFramePr>
            <p:xfrm>
              <a:off x="3699555" y="5211058"/>
              <a:ext cx="5155185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47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260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144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Player</a:t>
                          </a:r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2163609"/>
                  </p:ext>
                </p:extLst>
              </p:nvPr>
            </p:nvGraphicFramePr>
            <p:xfrm>
              <a:off x="3699555" y="5211058"/>
              <a:ext cx="5155185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14705"/>
                    <a:gridCol w="1926019"/>
                    <a:gridCol w="241446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Player</a:t>
                          </a:r>
                          <a:endParaRPr lang="en-US" b="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2722" t="-3279" r="-126266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13602" t="-3279" r="-504" b="-31147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2722" t="-101613" r="-126266" b="-2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2722" t="-204918" r="-126266" b="-1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2722" t="-304918" r="-126266" b="-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13602" t="-304918" r="-504" b="-983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54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 Example - IIEF Game w/P.R.</a:t>
            </a:r>
            <a:br>
              <a:rPr lang="en-US" sz="3200" dirty="0" smtClean="0"/>
            </a:br>
            <a:r>
              <a:rPr lang="en-US" sz="2400" dirty="0" smtClean="0"/>
              <a:t>(2 of 3)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4491378" y="1299068"/>
            <a:ext cx="4245676" cy="3053647"/>
            <a:chOff x="1148566" y="1580746"/>
            <a:chExt cx="4474492" cy="3218220"/>
          </a:xfrm>
        </p:grpSpPr>
        <p:sp>
          <p:nvSpPr>
            <p:cNvPr id="8" name="Oval 7"/>
            <p:cNvSpPr/>
            <p:nvPr/>
          </p:nvSpPr>
          <p:spPr bwMode="auto">
            <a:xfrm>
              <a:off x="3477376" y="1580746"/>
              <a:ext cx="250520" cy="273405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00226" y="2528073"/>
              <a:ext cx="250520" cy="273405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11" name="Straight Connector 10"/>
            <p:cNvCxnSpPr>
              <a:stCxn id="8" idx="4"/>
              <a:endCxn id="28" idx="0"/>
            </p:cNvCxnSpPr>
            <p:nvPr/>
          </p:nvCxnSpPr>
          <p:spPr bwMode="auto">
            <a:xfrm flipH="1">
              <a:off x="2106716" y="1854151"/>
              <a:ext cx="1495920" cy="1608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10" idx="1"/>
            </p:cNvCxnSpPr>
            <p:nvPr/>
          </p:nvCxnSpPr>
          <p:spPr bwMode="auto">
            <a:xfrm>
              <a:off x="3602634" y="1854151"/>
              <a:ext cx="934279" cy="71396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0" idx="4"/>
              <a:endCxn id="39" idx="0"/>
            </p:cNvCxnSpPr>
            <p:nvPr/>
          </p:nvCxnSpPr>
          <p:spPr bwMode="auto">
            <a:xfrm flipH="1">
              <a:off x="4153197" y="2801478"/>
              <a:ext cx="472289" cy="6609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0" idx="4"/>
              <a:endCxn id="22" idx="0"/>
            </p:cNvCxnSpPr>
            <p:nvPr/>
          </p:nvCxnSpPr>
          <p:spPr bwMode="auto">
            <a:xfrm>
              <a:off x="4625487" y="2801479"/>
              <a:ext cx="472278" cy="6739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832924" y="1944746"/>
                  <a:ext cx="374640" cy="3892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1800" dirty="0">
                    <a:latin typeface="Harlow Solid Italic" panose="04030604020F02020D02" pitchFamily="82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2924" y="1944746"/>
                  <a:ext cx="374640" cy="3892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989157" y="1944746"/>
                  <a:ext cx="800368" cy="3892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1800" dirty="0">
                    <a:latin typeface="Harlow Solid Italic" panose="04030604020F02020D02" pitchFamily="82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9157" y="1944746"/>
                  <a:ext cx="800368" cy="38923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4611894" y="3475401"/>
                  <a:ext cx="971740" cy="3892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dirty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894" y="3475401"/>
                  <a:ext cx="971740" cy="3892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25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4059104" y="2885936"/>
                  <a:ext cx="390925" cy="3892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9104" y="2885936"/>
                  <a:ext cx="390925" cy="3892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4806404" y="2885936"/>
                  <a:ext cx="816654" cy="3892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404" y="2885936"/>
                  <a:ext cx="816654" cy="38923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25"/>
            <p:cNvCxnSpPr>
              <a:stCxn id="28" idx="6"/>
              <a:endCxn id="39" idx="2"/>
            </p:cNvCxnSpPr>
            <p:nvPr/>
          </p:nvCxnSpPr>
          <p:spPr bwMode="auto">
            <a:xfrm>
              <a:off x="2231976" y="3599103"/>
              <a:ext cx="1795961" cy="1270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7" name="Group 36"/>
            <p:cNvGrpSpPr/>
            <p:nvPr/>
          </p:nvGrpSpPr>
          <p:grpSpPr>
            <a:xfrm>
              <a:off x="1148566" y="3260841"/>
              <a:ext cx="3855460" cy="1538125"/>
              <a:chOff x="1148566" y="3260841"/>
              <a:chExt cx="3855460" cy="1538125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600" b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Connector 28"/>
              <p:cNvCxnSpPr>
                <a:stCxn id="28" idx="4"/>
                <a:endCxn id="31" idx="0"/>
              </p:cNvCxnSpPr>
              <p:nvPr/>
            </p:nvCxnSpPr>
            <p:spPr bwMode="auto">
              <a:xfrm flipH="1">
                <a:off x="1634436" y="3735806"/>
                <a:ext cx="472280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Straight Connector 29"/>
              <p:cNvCxnSpPr>
                <a:stCxn id="28" idx="4"/>
                <a:endCxn id="32" idx="0"/>
              </p:cNvCxnSpPr>
              <p:nvPr/>
            </p:nvCxnSpPr>
            <p:spPr bwMode="auto">
              <a:xfrm>
                <a:off x="2106717" y="3735806"/>
                <a:ext cx="472290" cy="67392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1148566" y="4409728"/>
                    <a:ext cx="971740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566" y="4409728"/>
                    <a:ext cx="971740" cy="38923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32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2093136" y="4409729"/>
                    <a:ext cx="971739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3136" y="4409729"/>
                    <a:ext cx="971739" cy="38923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325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1519507" y="3795766"/>
                    <a:ext cx="401805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9507" y="3795766"/>
                    <a:ext cx="401805" cy="38923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2271074" y="3795766"/>
                    <a:ext cx="827533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1074" y="3795766"/>
                    <a:ext cx="827533" cy="38923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2169127" y="3260841"/>
                    <a:ext cx="410996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9127" y="3260841"/>
                    <a:ext cx="410996" cy="38923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4167303" y="3287551"/>
                    <a:ext cx="836723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7303" y="3287551"/>
                    <a:ext cx="836723" cy="38923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/>
            <p:cNvGrpSpPr/>
            <p:nvPr/>
          </p:nvGrpSpPr>
          <p:grpSpPr>
            <a:xfrm>
              <a:off x="3195047" y="3462400"/>
              <a:ext cx="1950041" cy="1336565"/>
              <a:chOff x="1148566" y="3462400"/>
              <a:chExt cx="1950041" cy="1336565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600" b="1" dirty="0" smtClean="0">
                    <a:solidFill>
                      <a:schemeClr val="bg1"/>
                    </a:solidFill>
                  </a:rPr>
                  <a:t>3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/>
              <p:cNvCxnSpPr>
                <a:stCxn id="39" idx="4"/>
                <a:endCxn id="42" idx="0"/>
              </p:cNvCxnSpPr>
              <p:nvPr/>
            </p:nvCxnSpPr>
            <p:spPr bwMode="auto">
              <a:xfrm flipH="1">
                <a:off x="1634435" y="3735805"/>
                <a:ext cx="472281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>
                <a:stCxn id="39" idx="4"/>
                <a:endCxn id="43" idx="0"/>
              </p:cNvCxnSpPr>
              <p:nvPr/>
            </p:nvCxnSpPr>
            <p:spPr bwMode="auto">
              <a:xfrm>
                <a:off x="2106716" y="3735805"/>
                <a:ext cx="472289" cy="673922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1148566" y="4409728"/>
                    <a:ext cx="971739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8566" y="4409728"/>
                    <a:ext cx="971739" cy="38923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316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2093135" y="4409727"/>
                    <a:ext cx="971740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800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3135" y="4409727"/>
                    <a:ext cx="971740" cy="38923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316"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1519506" y="3795766"/>
                    <a:ext cx="401805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9506" y="3795766"/>
                    <a:ext cx="401805" cy="38923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2271074" y="3795766"/>
                    <a:ext cx="827533" cy="389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8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1074" y="3795766"/>
                    <a:ext cx="827533" cy="38923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6" name="TextBox 45"/>
          <p:cNvSpPr txBox="1"/>
          <p:nvPr/>
        </p:nvSpPr>
        <p:spPr>
          <a:xfrm>
            <a:off x="388491" y="1229945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Player 1 Utility and Best Response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88491" y="1522639"/>
                <a:ext cx="3094630" cy="149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=3(1−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4(1−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1" y="1522639"/>
                <a:ext cx="3094630" cy="149650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388491" y="3265040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Player 2 Utility and Best Response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8491" y="3528497"/>
                <a:ext cx="2078967" cy="137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=4(1−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=3/4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1" y="3528497"/>
                <a:ext cx="2078967" cy="137088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388491" y="5145287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Player 3 Utility and Best Response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88491" y="5408744"/>
                <a:ext cx="2091791" cy="137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 smtClean="0"/>
                  <a:t> </a:t>
                </a:r>
              </a:p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=1/3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1" y="5408744"/>
                <a:ext cx="2091791" cy="137088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706491" y="5145287"/>
                <a:ext cx="3749744" cy="691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0"/>
                  </a:spcBef>
                  <a:buNone/>
                </a:pPr>
                <a:r>
                  <a:rPr lang="en-US" sz="1800" dirty="0" smtClean="0">
                    <a:solidFill>
                      <a:srgbClr val="0000FF"/>
                    </a:solidFill>
                  </a:rPr>
                  <a:t>Player 3 beliefs must be consistent</a:t>
                </a:r>
              </a:p>
              <a:p>
                <a:pPr algn="ctr">
                  <a:spcBef>
                    <a:spcPts val="0"/>
                  </a:spcBef>
                  <a:buNone/>
                </a:pPr>
                <a:r>
                  <a:rPr lang="en-US" sz="1400" dirty="0" smtClean="0">
                    <a:solidFill>
                      <a:srgbClr val="0000FF"/>
                    </a:solidFill>
                  </a:rPr>
                  <a:t>(at the limit of a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 smtClean="0">
                    <a:solidFill>
                      <a:srgbClr val="0000FF"/>
                    </a:solidFill>
                  </a:rPr>
                  <a:t>)</a:t>
                </a:r>
                <a:endParaRPr 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91" y="5145287"/>
                <a:ext cx="3749744" cy="691728"/>
              </a:xfrm>
              <a:prstGeom prst="rect">
                <a:avLst/>
              </a:prstGeom>
              <a:blipFill rotWithShape="0">
                <a:blip r:embed="rId20"/>
                <a:stretch>
                  <a:fillRect l="-976" t="-4386" r="-1138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844554" y="5929156"/>
                <a:ext cx="1498936" cy="49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=⁡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 smtClean="0"/>
                  <a:t> 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54" y="5929156"/>
                <a:ext cx="1498936" cy="498663"/>
              </a:xfrm>
              <a:prstGeom prst="rect">
                <a:avLst/>
              </a:prstGeom>
              <a:blipFill rotWithShape="0">
                <a:blip r:embed="rId2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0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5" grpId="0"/>
      <p:bldP spid="56" grpId="0"/>
      <p:bldP spid="57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 Example - IIEF Game w/P.R.</a:t>
            </a:r>
            <a:br>
              <a:rPr lang="en-US" sz="3200" dirty="0" smtClean="0"/>
            </a:br>
            <a:r>
              <a:rPr lang="en-US" sz="2400" dirty="0" smtClean="0"/>
              <a:t>(3 of 3)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81280" y="1070564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Best Responses &amp; Consistency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280" y="1478801"/>
                <a:ext cx="3094630" cy="1004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1478801"/>
                <a:ext cx="3094630" cy="10040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1280" y="2482858"/>
                <a:ext cx="2078967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=3/4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482858"/>
                <a:ext cx="2078967" cy="8784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1280" y="3361304"/>
                <a:ext cx="2091791" cy="8784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=1/3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3361304"/>
                <a:ext cx="2091791" cy="8784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 bwMode="auto">
          <a:xfrm>
            <a:off x="81280" y="1478800"/>
            <a:ext cx="2987040" cy="319508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89681" y="1070564"/>
            <a:ext cx="453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Analysis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(select a parameter and condition on it)</a:t>
            </a:r>
            <a:endParaRPr lang="en-US" sz="18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649472" y="1623939"/>
                <a:ext cx="5585968" cy="4703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lang="en-US" sz="1400" u="sng" dirty="0" smtClean="0">
                    <a:latin typeface="+mj-lt"/>
                  </a:rPr>
                  <a:t>Case 1</a:t>
                </a:r>
                <a:r>
                  <a:rPr lang="en-US" sz="1400" dirty="0" smtClean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 smtClean="0">
                  <a:latin typeface="+mj-lt"/>
                </a:endParaRP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 smtClean="0">
                    <a:latin typeface="+mj-lt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3/4</m:t>
                    </m:r>
                  </m:oMath>
                </a14:m>
                <a:r>
                  <a:rPr lang="en-US" sz="1400" dirty="0" smtClean="0"/>
                  <a:t> 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 smtClean="0"/>
                  <a:t>So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 smtClean="0"/>
                  <a:t> because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3−4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sz="1400" dirty="0" smtClean="0"/>
                  <a:t> 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because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≤3/4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 smtClean="0"/>
                  <a:t>Thus, </a:t>
                </a:r>
                <a:r>
                  <a:rPr lang="en-US" sz="1400" dirty="0"/>
                  <a:t>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1400" dirty="0"/>
                  <a:t>, which we </a:t>
                </a:r>
                <a:r>
                  <a:rPr lang="en-US" sz="1400" dirty="0" smtClean="0"/>
                  <a:t>do </a:t>
                </a:r>
                <a:r>
                  <a:rPr lang="en-US" sz="1400" u="sng" dirty="0" smtClean="0"/>
                  <a:t>not</a:t>
                </a:r>
                <a:r>
                  <a:rPr lang="en-US" sz="1400" dirty="0" smtClean="0"/>
                  <a:t> have.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400" dirty="0" smtClean="0">
                    <a:sym typeface="Wingdings" panose="05000000000000000000" pitchFamily="2" charset="2"/>
                  </a:rPr>
                  <a:t> No SE results</a:t>
                </a:r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endParaRPr lang="en-US" sz="1400" dirty="0" smtClean="0">
                  <a:latin typeface="+mj-lt"/>
                </a:endParaRP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400" u="sng" dirty="0"/>
                  <a:t>Case </a:t>
                </a:r>
                <a:r>
                  <a:rPr lang="en-US" sz="1400" u="sng" dirty="0" smtClean="0"/>
                  <a:t>2</a:t>
                </a:r>
                <a:r>
                  <a:rPr lang="en-US" sz="1400" dirty="0" smtClean="0"/>
                  <a:t>: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Then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3/4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because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2−3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(3/4)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en-US" sz="1400" dirty="0"/>
                  <a:t> because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3/4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Thus, 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1400" dirty="0"/>
                  <a:t>, which we </a:t>
                </a:r>
                <a:r>
                  <a:rPr lang="en-US" sz="1400" dirty="0" smtClean="0"/>
                  <a:t>do </a:t>
                </a:r>
                <a:r>
                  <a:rPr lang="en-US" sz="1400" u="sng" dirty="0" smtClean="0"/>
                  <a:t>not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have.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400" dirty="0">
                    <a:sym typeface="Wingdings" panose="05000000000000000000" pitchFamily="2" charset="2"/>
                  </a:rPr>
                  <a:t> No SE results</a:t>
                </a:r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endParaRPr lang="en-US" sz="1400" dirty="0"/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400" u="sng" dirty="0"/>
                  <a:t>Case </a:t>
                </a:r>
                <a:r>
                  <a:rPr lang="en-US" sz="1400" u="sng" dirty="0" smtClean="0"/>
                  <a:t>3</a:t>
                </a:r>
                <a:r>
                  <a:rPr lang="en-US" sz="1400" dirty="0" smtClean="0"/>
                  <a:t>: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Then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≥3/4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So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 because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2−3(3/4)&lt;0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1400" dirty="0"/>
                  <a:t> because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≥3/4</m:t>
                    </m:r>
                  </m:oMath>
                </a14:m>
                <a:endParaRPr lang="en-US" sz="1400" dirty="0"/>
              </a:p>
              <a:p>
                <a:pPr marL="285750" indent="-285750">
                  <a:spcBef>
                    <a:spcPts val="0"/>
                  </a:spcBef>
                </a:pPr>
                <a:r>
                  <a:rPr lang="en-US" sz="1400" dirty="0"/>
                  <a:t>Thus, 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400" i="1" dirty="0">
                        <a:latin typeface="Cambria Math" panose="02040503050406030204" pitchFamily="18" charset="0"/>
                      </a:rPr>
                      <m:t>≤1/3</m:t>
                    </m:r>
                  </m:oMath>
                </a14:m>
                <a:r>
                  <a:rPr lang="en-US" sz="1400" dirty="0"/>
                  <a:t> or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sz="1400" dirty="0"/>
                  <a:t>, which </a:t>
                </a:r>
                <a:r>
                  <a:rPr lang="en-US" sz="1400" dirty="0" smtClean="0"/>
                  <a:t>we </a:t>
                </a:r>
                <a:r>
                  <a:rPr lang="en-US" sz="1400" u="sng" dirty="0" smtClean="0"/>
                  <a:t>can</a:t>
                </a:r>
                <a:r>
                  <a:rPr lang="en-US" sz="1400" dirty="0" smtClean="0"/>
                  <a:t> have</a:t>
                </a:r>
                <a:r>
                  <a:rPr lang="en-US" sz="1400" dirty="0"/>
                  <a:t>.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400" dirty="0">
                    <a:sym typeface="Wingdings" panose="05000000000000000000" pitchFamily="2" charset="2"/>
                  </a:rPr>
                  <a:t>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0,0,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3/4,1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0,1/3</m:t>
                            </m:r>
                          </m:e>
                        </m:d>
                      </m:e>
                    </m:d>
                  </m:oMath>
                </a14:m>
                <a:endParaRPr 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472" y="1623939"/>
                <a:ext cx="5585968" cy="4703019"/>
              </a:xfrm>
              <a:prstGeom prst="rect">
                <a:avLst/>
              </a:prstGeom>
              <a:blipFill rotWithShape="0">
                <a:blip r:embed="rId5"/>
                <a:stretch>
                  <a:fillRect l="-328" t="-130" b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81280" y="4726325"/>
            <a:ext cx="2972590" cy="2088924"/>
            <a:chOff x="1147872" y="1580746"/>
            <a:chExt cx="4591167" cy="3226346"/>
          </a:xfrm>
        </p:grpSpPr>
        <p:sp>
          <p:nvSpPr>
            <p:cNvPr id="58" name="Oval 57"/>
            <p:cNvSpPr/>
            <p:nvPr/>
          </p:nvSpPr>
          <p:spPr bwMode="auto">
            <a:xfrm>
              <a:off x="3477376" y="1580746"/>
              <a:ext cx="250520" cy="273405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1</a:t>
              </a: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4500226" y="2528073"/>
              <a:ext cx="250520" cy="273405"/>
            </a:xfrm>
            <a:prstGeom prst="ellipse">
              <a:avLst/>
            </a:prstGeom>
            <a:solidFill>
              <a:srgbClr val="0099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2</a:t>
              </a:r>
            </a:p>
          </p:txBody>
        </p:sp>
        <p:cxnSp>
          <p:nvCxnSpPr>
            <p:cNvPr id="60" name="Straight Connector 59"/>
            <p:cNvCxnSpPr>
              <a:stCxn id="58" idx="4"/>
              <a:endCxn id="79" idx="0"/>
            </p:cNvCxnSpPr>
            <p:nvPr/>
          </p:nvCxnSpPr>
          <p:spPr bwMode="auto">
            <a:xfrm flipH="1">
              <a:off x="2106716" y="1854151"/>
              <a:ext cx="1495920" cy="160824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>
              <a:stCxn id="58" idx="4"/>
              <a:endCxn id="59" idx="1"/>
            </p:cNvCxnSpPr>
            <p:nvPr/>
          </p:nvCxnSpPr>
          <p:spPr bwMode="auto">
            <a:xfrm>
              <a:off x="3602634" y="1854151"/>
              <a:ext cx="934279" cy="71396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>
              <a:stCxn id="59" idx="4"/>
              <a:endCxn id="72" idx="0"/>
            </p:cNvCxnSpPr>
            <p:nvPr/>
          </p:nvCxnSpPr>
          <p:spPr bwMode="auto">
            <a:xfrm flipH="1">
              <a:off x="4153197" y="2801478"/>
              <a:ext cx="472289" cy="6609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59" idx="4"/>
              <a:endCxn id="66" idx="0"/>
            </p:cNvCxnSpPr>
            <p:nvPr/>
          </p:nvCxnSpPr>
          <p:spPr bwMode="auto">
            <a:xfrm>
              <a:off x="4625486" y="2801478"/>
              <a:ext cx="472278" cy="67392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2815602" y="1944746"/>
                  <a:ext cx="409284" cy="397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1400" dirty="0">
                    <a:latin typeface="Harlow Solid Italic" panose="04030604020F02020D02" pitchFamily="82" charset="0"/>
                  </a:endParaRPr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5602" y="1944746"/>
                  <a:ext cx="409284" cy="39736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4091971" y="1944746"/>
                  <a:ext cx="814429" cy="3973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sz="1400" dirty="0">
                    <a:latin typeface="Harlow Solid Italic" panose="04030604020F02020D02" pitchFamily="82" charset="0"/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1971" y="1944746"/>
                  <a:ext cx="814429" cy="3973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4611201" y="3475401"/>
                  <a:ext cx="973126" cy="3973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 dirty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201" y="3475401"/>
                  <a:ext cx="973126" cy="3973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692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3979167" y="2885936"/>
                  <a:ext cx="425261" cy="3973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9167" y="2885936"/>
                  <a:ext cx="425261" cy="3973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4908634" y="2885936"/>
                  <a:ext cx="830405" cy="3973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𝜂</m:t>
                        </m:r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634" y="2885936"/>
                  <a:ext cx="830405" cy="3973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409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25"/>
            <p:cNvCxnSpPr>
              <a:stCxn id="79" idx="6"/>
              <a:endCxn id="72" idx="2"/>
            </p:cNvCxnSpPr>
            <p:nvPr/>
          </p:nvCxnSpPr>
          <p:spPr bwMode="auto">
            <a:xfrm>
              <a:off x="2231976" y="3599103"/>
              <a:ext cx="1795961" cy="1270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0" name="Group 69"/>
            <p:cNvGrpSpPr/>
            <p:nvPr/>
          </p:nvGrpSpPr>
          <p:grpSpPr>
            <a:xfrm>
              <a:off x="1147872" y="3213765"/>
              <a:ext cx="3909509" cy="1593327"/>
              <a:chOff x="1147872" y="3213765"/>
              <a:chExt cx="3909509" cy="1593327"/>
            </a:xfrm>
          </p:grpSpPr>
          <p:sp>
            <p:nvSpPr>
              <p:cNvPr id="79" name="Oval 78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200" b="1" dirty="0" smtClean="0">
                    <a:solidFill>
                      <a:schemeClr val="bg1"/>
                    </a:solidFill>
                  </a:rPr>
                  <a:t>3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Straight Connector 79"/>
              <p:cNvCxnSpPr>
                <a:stCxn id="79" idx="4"/>
                <a:endCxn id="82" idx="0"/>
              </p:cNvCxnSpPr>
              <p:nvPr/>
            </p:nvCxnSpPr>
            <p:spPr bwMode="auto">
              <a:xfrm flipH="1">
                <a:off x="1634435" y="3735805"/>
                <a:ext cx="472281" cy="67392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/>
              <p:cNvCxnSpPr>
                <a:stCxn id="79" idx="4"/>
                <a:endCxn id="83" idx="0"/>
              </p:cNvCxnSpPr>
              <p:nvPr/>
            </p:nvCxnSpPr>
            <p:spPr bwMode="auto">
              <a:xfrm>
                <a:off x="2106716" y="3735805"/>
                <a:ext cx="472289" cy="67392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/>
                  <p:cNvSpPr/>
                  <p:nvPr/>
                </p:nvSpPr>
                <p:spPr>
                  <a:xfrm>
                    <a:off x="1147872" y="4409728"/>
                    <a:ext cx="973126" cy="397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872" y="4409728"/>
                    <a:ext cx="973126" cy="397364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7692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/>
                  <p:cNvSpPr/>
                  <p:nvPr/>
                </p:nvSpPr>
                <p:spPr>
                  <a:xfrm>
                    <a:off x="2092442" y="4409729"/>
                    <a:ext cx="973126" cy="397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3" name="Rectangle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2442" y="4409729"/>
                    <a:ext cx="973126" cy="397363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7767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/>
                  <p:cNvSpPr/>
                  <p:nvPr/>
                </p:nvSpPr>
                <p:spPr>
                  <a:xfrm>
                    <a:off x="1502522" y="3795766"/>
                    <a:ext cx="435774" cy="397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4" name="Rectangle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2522" y="3795766"/>
                    <a:ext cx="435774" cy="397363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2358535" y="3795765"/>
                    <a:ext cx="840919" cy="397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535" y="3795765"/>
                    <a:ext cx="840919" cy="39736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3371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2199632" y="3213765"/>
                    <a:ext cx="444137" cy="3973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9632" y="3213765"/>
                    <a:ext cx="444137" cy="3973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/>
                  <p:cNvSpPr/>
                  <p:nvPr/>
                </p:nvSpPr>
                <p:spPr>
                  <a:xfrm>
                    <a:off x="4208100" y="3240476"/>
                    <a:ext cx="849281" cy="397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7" name="Rectangle 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8100" y="3240476"/>
                    <a:ext cx="849281" cy="397363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3297"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" name="Group 70"/>
            <p:cNvGrpSpPr/>
            <p:nvPr/>
          </p:nvGrpSpPr>
          <p:grpSpPr>
            <a:xfrm>
              <a:off x="3194353" y="3462400"/>
              <a:ext cx="2051582" cy="1344691"/>
              <a:chOff x="1147872" y="3462400"/>
              <a:chExt cx="2051582" cy="1344691"/>
            </a:xfrm>
          </p:grpSpPr>
          <p:sp>
            <p:nvSpPr>
              <p:cNvPr id="72" name="Oval 71"/>
              <p:cNvSpPr/>
              <p:nvPr/>
            </p:nvSpPr>
            <p:spPr bwMode="auto">
              <a:xfrm>
                <a:off x="1981456" y="3462400"/>
                <a:ext cx="250520" cy="273405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200" b="1" dirty="0" smtClean="0">
                    <a:solidFill>
                      <a:schemeClr val="bg1"/>
                    </a:solidFill>
                  </a:rPr>
                  <a:t>3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3" name="Straight Connector 72"/>
              <p:cNvCxnSpPr>
                <a:stCxn id="72" idx="4"/>
                <a:endCxn id="75" idx="0"/>
              </p:cNvCxnSpPr>
              <p:nvPr/>
            </p:nvCxnSpPr>
            <p:spPr bwMode="auto">
              <a:xfrm flipH="1">
                <a:off x="1634435" y="3735805"/>
                <a:ext cx="472281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Straight Connector 73"/>
              <p:cNvCxnSpPr>
                <a:stCxn id="72" idx="4"/>
                <a:endCxn id="76" idx="0"/>
              </p:cNvCxnSpPr>
              <p:nvPr/>
            </p:nvCxnSpPr>
            <p:spPr bwMode="auto">
              <a:xfrm>
                <a:off x="2106716" y="3735805"/>
                <a:ext cx="472289" cy="673923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/>
                  <p:cNvSpPr/>
                  <p:nvPr/>
                </p:nvSpPr>
                <p:spPr>
                  <a:xfrm>
                    <a:off x="1147872" y="4409728"/>
                    <a:ext cx="973126" cy="39736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5" name="Rectangle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872" y="4409728"/>
                    <a:ext cx="973126" cy="397363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7767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/>
                  <p:cNvSpPr/>
                  <p:nvPr/>
                </p:nvSpPr>
                <p:spPr>
                  <a:xfrm>
                    <a:off x="2092441" y="4409727"/>
                    <a:ext cx="973126" cy="397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latin typeface="Cambria Math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6" name="Rectangle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2441" y="4409727"/>
                    <a:ext cx="973126" cy="397364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7767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/>
                  <p:cNvSpPr/>
                  <p:nvPr/>
                </p:nvSpPr>
                <p:spPr>
                  <a:xfrm>
                    <a:off x="1502522" y="3795766"/>
                    <a:ext cx="435774" cy="3973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7" name="Rectangle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2522" y="3795766"/>
                    <a:ext cx="435774" cy="397364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/>
                  <p:cNvSpPr/>
                  <p:nvPr/>
                </p:nvSpPr>
                <p:spPr>
                  <a:xfrm>
                    <a:off x="2358535" y="3795765"/>
                    <a:ext cx="840919" cy="3973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400" dirty="0"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8" name="Rectangle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535" y="3795765"/>
                    <a:ext cx="840919" cy="3973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3333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45955" y="4175218"/>
                <a:ext cx="2537682" cy="498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800" dirty="0" smtClean="0"/>
                  <a:t> (at a limit) 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55" y="4175218"/>
                <a:ext cx="2537682" cy="498663"/>
              </a:xfrm>
              <a:prstGeom prst="rect">
                <a:avLst/>
              </a:prstGeom>
              <a:blipFill rotWithShape="0">
                <a:blip r:embed="rId21"/>
                <a:stretch>
                  <a:fillRect t="-1220" r="-962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3549302" y="6339803"/>
            <a:ext cx="559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What does this SE mean, vis-à-vis the IIEF game?</a:t>
            </a:r>
            <a:endParaRPr lang="en-US" sz="18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8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&amp; Discussion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8891" y="1550619"/>
                <a:ext cx="8224939" cy="5115357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Player 1 picks first, and we </a:t>
                </a:r>
                <a:r>
                  <a:rPr lang="en-US" sz="2800" u="sng" dirty="0" smtClean="0">
                    <a:solidFill>
                      <a:schemeClr val="tx1"/>
                    </a:solidFill>
                  </a:rPr>
                  <a:t>can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have two </a:t>
                </a:r>
                <a:r>
                  <a:rPr lang="en-US" sz="2800" dirty="0" err="1" smtClean="0">
                    <a:solidFill>
                      <a:schemeClr val="tx1"/>
                    </a:solidFill>
                  </a:rPr>
                  <a:t>Batmans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or two Robins.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7869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𝐵𝑎𝑡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𝑅𝑜𝑏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𝑅𝑜𝑏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𝐵𝑎𝑡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𝐵𝑎𝑡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𝐵𝑎𝑡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𝑅𝑜𝑏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𝑅𝑜𝑏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57869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𝑅𝑜𝑏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𝐵𝑎𝑡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𝐵𝑎𝑡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𝑅𝑜𝑏</m:t>
                          </m:r>
                        </m:e>
                      </m:d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𝐵𝑎𝑡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𝐵𝑎𝑡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)&gt;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𝑅𝑜𝑏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𝑟𝑜𝑏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57869" indent="0">
                  <a:buNone/>
                </a:pPr>
                <a:endParaRPr lang="en-US" sz="28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57869" indent="0">
                  <a:buNone/>
                </a:pPr>
                <a:endParaRPr lang="en-US" sz="28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57869" indent="0">
                  <a:buNone/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r>
                  <a:rPr lang="en-US" sz="2800" dirty="0" smtClean="0">
                    <a:solidFill>
                      <a:schemeClr val="tx1"/>
                    </a:solidFill>
                  </a:rPr>
                  <a:t>This game tree illustrates </a:t>
                </a:r>
              </a:p>
              <a:p>
                <a:pPr marL="914358" lvl="1" indent="-457200"/>
                <a:r>
                  <a:rPr lang="en-US" sz="2400" dirty="0" smtClean="0">
                    <a:solidFill>
                      <a:schemeClr val="tx1"/>
                    </a:solidFill>
                  </a:rPr>
                  <a:t>Two players: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𝑁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1,2</m:t>
                        </m:r>
                      </m:e>
                    </m:d>
                  </m:oMath>
                </a14:m>
                <a:endParaRPr lang="en-US" sz="2400" i="1" dirty="0" smtClean="0">
                  <a:solidFill>
                    <a:schemeClr val="tx1"/>
                  </a:solidFill>
                </a:endParaRPr>
              </a:p>
              <a:p>
                <a:pPr marL="914358" lvl="1" indent="-457200"/>
                <a:r>
                  <a:rPr lang="en-US" sz="2400" dirty="0" smtClean="0">
                    <a:solidFill>
                      <a:schemeClr val="tx1"/>
                    </a:solidFill>
                  </a:rPr>
                  <a:t>Four terminal histories.  (I.e., the sequence of decisions resulting in the outcome.)</a:t>
                </a:r>
              </a:p>
              <a:p>
                <a:pPr marL="914358" lvl="1" indent="-457200"/>
                <a:r>
                  <a:rPr lang="en-US" sz="2400" dirty="0" smtClean="0">
                    <a:solidFill>
                      <a:schemeClr val="tx1"/>
                    </a:solidFill>
                  </a:rPr>
                  <a:t>At each stage in a terminal history, who is making a decision</a:t>
                </a:r>
              </a:p>
              <a:p>
                <a:pPr marL="914358" lvl="1" indent="-457200"/>
                <a:r>
                  <a:rPr lang="en-US" sz="2400" dirty="0" smtClean="0">
                    <a:solidFill>
                      <a:schemeClr val="tx1"/>
                    </a:solidFill>
                  </a:rPr>
                  <a:t>Player preferences among the outcomes.</a:t>
                </a:r>
              </a:p>
              <a:p>
                <a:pPr marL="914358" lvl="1" indent="-457200"/>
                <a:r>
                  <a:rPr lang="en-US" sz="2400" dirty="0" smtClean="0"/>
                  <a:t>An equivalence class (i.e., “information set”) for Player 2 that shows he doesn’t know which node they are at when making a choice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57869" indent="0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515069" indent="-457200"/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91" y="1550619"/>
                <a:ext cx="8224939" cy="5115357"/>
              </a:xfrm>
              <a:blipFill rotWithShape="0">
                <a:blip r:embed="rId2"/>
                <a:stretch>
                  <a:fillRect l="-667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Halloween Costume Selection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Tree Representation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458124" y="2421809"/>
            <a:ext cx="292608" cy="292608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3263425" y="3435677"/>
            <a:ext cx="292608" cy="292608"/>
          </a:xfrm>
          <a:prstGeom prst="ellipse">
            <a:avLst/>
          </a:prstGeom>
          <a:solidFill>
            <a:srgbClr val="00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652823" y="3435677"/>
            <a:ext cx="292608" cy="292608"/>
          </a:xfrm>
          <a:prstGeom prst="ellipse">
            <a:avLst/>
          </a:prstGeom>
          <a:solidFill>
            <a:srgbClr val="00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</a:t>
            </a:r>
          </a:p>
        </p:txBody>
      </p:sp>
      <p:cxnSp>
        <p:nvCxnSpPr>
          <p:cNvPr id="7" name="Straight Connector 6"/>
          <p:cNvCxnSpPr>
            <a:stCxn id="4" idx="4"/>
            <a:endCxn id="5" idx="7"/>
          </p:cNvCxnSpPr>
          <p:nvPr/>
        </p:nvCxnSpPr>
        <p:spPr bwMode="auto">
          <a:xfrm flipH="1">
            <a:off x="3513182" y="2714417"/>
            <a:ext cx="1091246" cy="7641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>
            <a:stCxn id="4" idx="4"/>
            <a:endCxn id="6" idx="1"/>
          </p:cNvCxnSpPr>
          <p:nvPr/>
        </p:nvCxnSpPr>
        <p:spPr bwMode="auto">
          <a:xfrm>
            <a:off x="4604428" y="2714417"/>
            <a:ext cx="1091246" cy="7641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>
            <a:stCxn id="5" idx="4"/>
            <a:endCxn id="13" idx="0"/>
          </p:cNvCxnSpPr>
          <p:nvPr/>
        </p:nvCxnSpPr>
        <p:spPr bwMode="auto">
          <a:xfrm flipH="1">
            <a:off x="2858102" y="3728285"/>
            <a:ext cx="551627" cy="721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>
            <a:stCxn id="5" idx="4"/>
            <a:endCxn id="16" idx="0"/>
          </p:cNvCxnSpPr>
          <p:nvPr/>
        </p:nvCxnSpPr>
        <p:spPr bwMode="auto">
          <a:xfrm>
            <a:off x="3409729" y="3728285"/>
            <a:ext cx="551630" cy="721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6" idx="4"/>
            <a:endCxn id="17" idx="0"/>
          </p:cNvCxnSpPr>
          <p:nvPr/>
        </p:nvCxnSpPr>
        <p:spPr bwMode="auto">
          <a:xfrm flipH="1">
            <a:off x="5247498" y="3728285"/>
            <a:ext cx="551629" cy="721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6" idx="4"/>
            <a:endCxn id="18" idx="0"/>
          </p:cNvCxnSpPr>
          <p:nvPr/>
        </p:nvCxnSpPr>
        <p:spPr bwMode="auto">
          <a:xfrm>
            <a:off x="5799127" y="3728285"/>
            <a:ext cx="551629" cy="72126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85243" y="4449545"/>
                <a:ext cx="745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800" b="0" i="1" dirty="0" smtClean="0">
                          <a:solidFill>
                            <a:srgbClr val="0099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3" y="4449545"/>
                <a:ext cx="74571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6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197906" y="2798064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𝐵𝑎𝑡𝑚𝑎𝑛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906" y="2798064"/>
                <a:ext cx="107991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76489" y="2825496"/>
                <a:ext cx="855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𝑅𝑜𝑏𝑖𝑛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489" y="2825496"/>
                <a:ext cx="85549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88500" y="4449545"/>
                <a:ext cx="745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4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800" b="0" i="1" dirty="0" smtClean="0">
                          <a:solidFill>
                            <a:srgbClr val="009900"/>
                          </a:solidFill>
                          <a:latin typeface="Cambria Math"/>
                        </a:rPr>
                        <m:t>3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500" y="4449545"/>
                <a:ext cx="74571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74639" y="4449545"/>
                <a:ext cx="745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3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800" b="0" i="1" dirty="0" smtClean="0">
                          <a:solidFill>
                            <a:srgbClr val="009900"/>
                          </a:solidFill>
                          <a:latin typeface="Cambria Math"/>
                        </a:rPr>
                        <m:t>4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639" y="4449545"/>
                <a:ext cx="74571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3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977897" y="4449545"/>
                <a:ext cx="745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1800" b="0" i="1" dirty="0" smtClean="0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1800" b="0" i="1" dirty="0" smtClean="0">
                          <a:solidFill>
                            <a:srgbClr val="009900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7" y="4449545"/>
                <a:ext cx="74571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5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016225" y="3904249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𝐵𝑎𝑡𝑚𝑎𝑛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25" y="3904249"/>
                <a:ext cx="1079911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660114" y="3904249"/>
                <a:ext cx="855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𝑅𝑜𝑏𝑖𝑛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114" y="3904249"/>
                <a:ext cx="85549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42301" y="3904249"/>
                <a:ext cx="1079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𝐵𝑎𝑡𝑚𝑎𝑛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01" y="3904249"/>
                <a:ext cx="1079911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219722" y="3904249"/>
                <a:ext cx="855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𝑅𝑜𝑏𝑖𝑛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722" y="3904249"/>
                <a:ext cx="85549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428488" y="4453855"/>
                <a:ext cx="1239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88" y="4453855"/>
                <a:ext cx="1239635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>
            <a:stCxn id="6" idx="2"/>
            <a:endCxn id="5" idx="6"/>
          </p:cNvCxnSpPr>
          <p:nvPr/>
        </p:nvCxnSpPr>
        <p:spPr bwMode="auto">
          <a:xfrm flipH="1">
            <a:off x="3556033" y="3581981"/>
            <a:ext cx="20967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58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:r>
                  <a:rPr lang="en-US" dirty="0" smtClean="0"/>
                  <a:t>Defining the Game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𝝌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212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1495984"/>
                  </p:ext>
                </p:extLst>
              </p:nvPr>
            </p:nvGraphicFramePr>
            <p:xfrm>
              <a:off x="294166" y="3039428"/>
              <a:ext cx="8543417" cy="3672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27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657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0493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Term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Meaning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Example Game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Set of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1200" dirty="0" smtClean="0"/>
                            <a:t> players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{1,2}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A</a:t>
                          </a:r>
                          <a:r>
                            <a:rPr lang="en-US" sz="1200" baseline="0" dirty="0" smtClean="0"/>
                            <a:t> single set of actions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Set of nonterminal choice nodes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{∅,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𝐵𝑎𝑡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𝑅𝑜𝑏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Set of terminal nodes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𝐵𝑎𝑡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𝐵𝑎𝑡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𝐵𝑎𝑡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𝑅𝑜𝑏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𝑅𝑜𝑏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𝐵𝑎𝑡</m:t>
                                        </m:r>
                                      </m:e>
                                    </m:d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𝑅𝑜𝑏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𝑅𝑜𝑏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Action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m:rPr>
                                    <m:lit/>
                                  </m:rP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lit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Player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3329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∅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sz="1200" b="0" i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=2,</m:t>
                                </m:r>
                                <m:r>
                                  <m:rPr>
                                    <m:lit/>
                                  </m:r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Successor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∅,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𝐵𝑎𝑡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 …,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Utility</a:t>
                          </a:r>
                          <a:r>
                            <a:rPr lang="en-US" sz="1200" baseline="0" dirty="0" smtClean="0"/>
                            <a:t> function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baseline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baseline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200" b="0" i="1" baseline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1200" b="0" i="1" baseline="0" smtClean="0"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r>
                                <a:rPr lang="en-US" sz="1200" b="0" i="1" baseline="0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𝐵𝑎𝑡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=2,…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𝑅𝑜𝑏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solidFill>
                                <a:srgbClr val="0000FF"/>
                              </a:solidFill>
                            </a:rPr>
                            <a:t>Equivalence class / information set</a:t>
                          </a:r>
                          <a:endParaRPr lang="en-US" sz="12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∅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200" dirty="0" smtClean="0">
                              <a:solidFill>
                                <a:srgbClr val="0000FF"/>
                              </a:solidFill>
                            </a:rPr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𝐵𝑎𝑡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𝑅𝑜𝑏</m:t>
                                  </m:r>
                                </m:e>
                              </m:d>
                            </m:oMath>
                          </a14:m>
                          <a:endParaRPr lang="en-US" sz="12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51495984"/>
                  </p:ext>
                </p:extLst>
              </p:nvPr>
            </p:nvGraphicFramePr>
            <p:xfrm>
              <a:off x="294166" y="3039428"/>
              <a:ext cx="8543417" cy="3672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2768"/>
                    <a:gridCol w="2565718"/>
                    <a:gridCol w="4404931"/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Term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Meaning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/>
                            <a:t>Example Game</a:t>
                          </a:r>
                          <a:endParaRPr lang="en-US" sz="1600" b="1" dirty="0"/>
                        </a:p>
                      </a:txBody>
                      <a:tcPr anchor="ctr"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93443" r="-444186" b="-8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1520" t="-93443" r="-172209" b="-8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93443" r="-277" b="-8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193443" r="-444186" b="-7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A</a:t>
                          </a:r>
                          <a:r>
                            <a:rPr lang="en-US" sz="1200" baseline="0" dirty="0" smtClean="0"/>
                            <a:t> single set of actions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193443" r="-277" b="-7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293443" r="-444186" b="-6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Set of nonterminal choice nodes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293443" r="-277" b="-6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393443" r="-444186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Set of terminal nodes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393443" r="-277" b="-5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493443" r="-44418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Action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493443" r="-277" b="-4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593443" r="-44418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Player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593443" r="-277" b="-3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693443" r="-44418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Successor function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693443" r="-277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793443" r="-44418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1520" t="-793443" r="-172209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793443" r="-277" b="-1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8" t="-893443" r="-4441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solidFill>
                                <a:srgbClr val="0000FF"/>
                              </a:solidFill>
                            </a:rPr>
                            <a:t>Equivalence </a:t>
                          </a:r>
                          <a:r>
                            <a:rPr lang="en-US" sz="1200" dirty="0" smtClean="0">
                              <a:solidFill>
                                <a:srgbClr val="0000FF"/>
                              </a:solidFill>
                            </a:rPr>
                            <a:t>class / information set</a:t>
                          </a:r>
                          <a:endParaRPr lang="en-US" sz="12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94053" t="-893443" r="-277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7" name="Group 26"/>
          <p:cNvGrpSpPr/>
          <p:nvPr/>
        </p:nvGrpSpPr>
        <p:grpSpPr>
          <a:xfrm>
            <a:off x="2575055" y="1169266"/>
            <a:ext cx="3566439" cy="1802269"/>
            <a:chOff x="2575055" y="1169266"/>
            <a:chExt cx="3566439" cy="1802269"/>
          </a:xfrm>
        </p:grpSpPr>
        <p:grpSp>
          <p:nvGrpSpPr>
            <p:cNvPr id="5" name="Group 4"/>
            <p:cNvGrpSpPr/>
            <p:nvPr/>
          </p:nvGrpSpPr>
          <p:grpSpPr>
            <a:xfrm>
              <a:off x="2575055" y="1169266"/>
              <a:ext cx="3566439" cy="1802269"/>
              <a:chOff x="7531580" y="1084469"/>
              <a:chExt cx="1652472" cy="800393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8337150" y="1084469"/>
                <a:ext cx="93803" cy="9380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>
                <a:off x="7954161" y="1409489"/>
                <a:ext cx="93803" cy="93803"/>
              </a:xfrm>
              <a:prstGeom prst="ellipse">
                <a:avLst/>
              </a:prstGeom>
              <a:solidFill>
                <a:srgbClr val="00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2</a:t>
                </a: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8720139" y="1409489"/>
                <a:ext cx="93803" cy="93803"/>
              </a:xfrm>
              <a:prstGeom prst="ellipse">
                <a:avLst/>
              </a:prstGeom>
              <a:solidFill>
                <a:srgbClr val="00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2</a:t>
                </a:r>
              </a:p>
            </p:txBody>
          </p:sp>
          <p:cxnSp>
            <p:nvCxnSpPr>
              <p:cNvPr id="9" name="Straight Connector 8"/>
              <p:cNvCxnSpPr>
                <a:stCxn id="6" idx="4"/>
                <a:endCxn id="7" idx="7"/>
              </p:cNvCxnSpPr>
              <p:nvPr/>
            </p:nvCxnSpPr>
            <p:spPr bwMode="auto">
              <a:xfrm flipH="1">
                <a:off x="8034226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/>
              <p:cNvCxnSpPr>
                <a:stCxn id="6" idx="4"/>
                <a:endCxn id="8" idx="1"/>
              </p:cNvCxnSpPr>
              <p:nvPr/>
            </p:nvCxnSpPr>
            <p:spPr bwMode="auto">
              <a:xfrm>
                <a:off x="8384051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/>
              <p:cNvCxnSpPr>
                <a:stCxn id="7" idx="4"/>
                <a:endCxn id="15" idx="0"/>
              </p:cNvCxnSpPr>
              <p:nvPr/>
            </p:nvCxnSpPr>
            <p:spPr bwMode="auto">
              <a:xfrm flipH="1">
                <a:off x="7824225" y="1503292"/>
                <a:ext cx="176838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/>
              <p:cNvCxnSpPr>
                <a:stCxn id="7" idx="4"/>
                <a:endCxn id="18" idx="0"/>
              </p:cNvCxnSpPr>
              <p:nvPr/>
            </p:nvCxnSpPr>
            <p:spPr bwMode="auto">
              <a:xfrm>
                <a:off x="8001062" y="1503292"/>
                <a:ext cx="176840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/>
              <p:cNvCxnSpPr>
                <a:stCxn id="8" idx="4"/>
                <a:endCxn id="19" idx="0"/>
              </p:cNvCxnSpPr>
              <p:nvPr/>
            </p:nvCxnSpPr>
            <p:spPr bwMode="auto">
              <a:xfrm flipH="1">
                <a:off x="8590202" y="1503292"/>
                <a:ext cx="176839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/>
              <p:cNvCxnSpPr>
                <a:stCxn id="8" idx="4"/>
                <a:endCxn id="20" idx="0"/>
              </p:cNvCxnSpPr>
              <p:nvPr/>
            </p:nvCxnSpPr>
            <p:spPr bwMode="auto">
              <a:xfrm>
                <a:off x="8767041" y="1503292"/>
                <a:ext cx="176836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7666319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7658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7843530" y="1195943"/>
                    <a:ext cx="360850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1869" y="1195943"/>
                    <a:ext cx="484172" cy="184666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8591015" y="1204736"/>
                    <a:ext cx="291776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1015" y="1204736"/>
                    <a:ext cx="291776" cy="12301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/>
                  <p:cNvSpPr/>
                  <p:nvPr/>
                </p:nvSpPr>
                <p:spPr>
                  <a:xfrm>
                    <a:off x="8019997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1334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8432296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636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8785971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7311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7531580" y="1532269"/>
                    <a:ext cx="360850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31580" y="1532269"/>
                    <a:ext cx="360850" cy="123016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/>
                  <p:cNvSpPr/>
                  <p:nvPr/>
                </p:nvSpPr>
                <p:spPr>
                  <a:xfrm>
                    <a:off x="8089601" y="1485373"/>
                    <a:ext cx="291776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1073" y="1485373"/>
                    <a:ext cx="408830" cy="184666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8320231" y="1532269"/>
                    <a:ext cx="360850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8568" y="1532269"/>
                    <a:ext cx="484172" cy="184666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8892276" y="1497097"/>
                    <a:ext cx="291776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276" y="1497097"/>
                    <a:ext cx="291776" cy="123016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Connector 24"/>
            <p:cNvCxnSpPr>
              <a:stCxn id="8" idx="2"/>
              <a:endCxn id="7" idx="6"/>
            </p:cNvCxnSpPr>
            <p:nvPr/>
          </p:nvCxnSpPr>
          <p:spPr bwMode="auto">
            <a:xfrm flipH="1">
              <a:off x="3689540" y="2006733"/>
              <a:ext cx="145071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78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40880" y="5366805"/>
                <a:ext cx="5409494" cy="929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dirty="0" smtClean="0">
                    <a:solidFill>
                      <a:srgbClr val="0000FF"/>
                    </a:solidFill>
                  </a:rPr>
                  <a:t>Mixed-strategy Nash equilibria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</m: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.25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0.75</m:t>
                                  </m:r>
                                </m: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80" y="5366805"/>
                <a:ext cx="5409494" cy="929229"/>
              </a:xfrm>
              <a:prstGeom prst="rect">
                <a:avLst/>
              </a:prstGeom>
              <a:blipFill rotWithShape="0">
                <a:blip r:embed="rId2"/>
                <a:stretch>
                  <a:fillRect l="-1689"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these Forms Equivalent?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85004" y="1955650"/>
            <a:ext cx="3887788" cy="2332886"/>
            <a:chOff x="2857988" y="1169266"/>
            <a:chExt cx="3141795" cy="1802269"/>
          </a:xfrm>
        </p:grpSpPr>
        <p:grpSp>
          <p:nvGrpSpPr>
            <p:cNvPr id="25" name="Group 24"/>
            <p:cNvGrpSpPr/>
            <p:nvPr/>
          </p:nvGrpSpPr>
          <p:grpSpPr>
            <a:xfrm>
              <a:off x="2857988" y="1169266"/>
              <a:ext cx="3141795" cy="1802269"/>
              <a:chOff x="7662676" y="1084469"/>
              <a:chExt cx="1455718" cy="800393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8337150" y="1084469"/>
                <a:ext cx="93803" cy="9380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7954161" y="1409489"/>
                <a:ext cx="93803" cy="93803"/>
              </a:xfrm>
              <a:prstGeom prst="ellipse">
                <a:avLst/>
              </a:prstGeom>
              <a:solidFill>
                <a:srgbClr val="00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2</a:t>
                </a: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8720139" y="1409489"/>
                <a:ext cx="93803" cy="93803"/>
              </a:xfrm>
              <a:prstGeom prst="ellipse">
                <a:avLst/>
              </a:prstGeom>
              <a:solidFill>
                <a:srgbClr val="00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2</a:t>
                </a:r>
              </a:p>
            </p:txBody>
          </p:sp>
          <p:cxnSp>
            <p:nvCxnSpPr>
              <p:cNvPr id="30" name="Straight Connector 29"/>
              <p:cNvCxnSpPr>
                <a:stCxn id="27" idx="4"/>
                <a:endCxn id="28" idx="7"/>
              </p:cNvCxnSpPr>
              <p:nvPr/>
            </p:nvCxnSpPr>
            <p:spPr bwMode="auto">
              <a:xfrm flipH="1">
                <a:off x="8034226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stCxn id="27" idx="4"/>
                <a:endCxn id="29" idx="1"/>
              </p:cNvCxnSpPr>
              <p:nvPr/>
            </p:nvCxnSpPr>
            <p:spPr bwMode="auto">
              <a:xfrm>
                <a:off x="8384051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>
                <a:stCxn id="28" idx="4"/>
                <a:endCxn id="36" idx="0"/>
              </p:cNvCxnSpPr>
              <p:nvPr/>
            </p:nvCxnSpPr>
            <p:spPr bwMode="auto">
              <a:xfrm flipH="1">
                <a:off x="7824225" y="1503292"/>
                <a:ext cx="176838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>
                <a:stCxn id="28" idx="4"/>
                <a:endCxn id="39" idx="0"/>
              </p:cNvCxnSpPr>
              <p:nvPr/>
            </p:nvCxnSpPr>
            <p:spPr bwMode="auto">
              <a:xfrm>
                <a:off x="8001062" y="1503292"/>
                <a:ext cx="176840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>
                <a:stCxn id="29" idx="4"/>
                <a:endCxn id="40" idx="0"/>
              </p:cNvCxnSpPr>
              <p:nvPr/>
            </p:nvCxnSpPr>
            <p:spPr bwMode="auto">
              <a:xfrm flipH="1">
                <a:off x="8590202" y="1503292"/>
                <a:ext cx="176839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>
                <a:stCxn id="29" idx="4"/>
                <a:endCxn id="41" idx="0"/>
              </p:cNvCxnSpPr>
              <p:nvPr/>
            </p:nvCxnSpPr>
            <p:spPr bwMode="auto">
              <a:xfrm>
                <a:off x="8767041" y="1503292"/>
                <a:ext cx="176836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7666319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7658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7843530" y="1195943"/>
                    <a:ext cx="360850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1869" y="1195943"/>
                    <a:ext cx="484172" cy="184666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8591015" y="1204736"/>
                    <a:ext cx="291776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1015" y="1204736"/>
                    <a:ext cx="291776" cy="12301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8019997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1334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8432296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4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73636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785971" y="1734509"/>
                    <a:ext cx="315811" cy="15035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7311" y="1734509"/>
                    <a:ext cx="433132" cy="215444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7662676" y="1523864"/>
                    <a:ext cx="291610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2676" y="1523864"/>
                    <a:ext cx="291610" cy="95036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8089601" y="1485373"/>
                    <a:ext cx="291776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31073" y="1485373"/>
                    <a:ext cx="408830" cy="184666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8320231" y="1532269"/>
                    <a:ext cx="360850" cy="1230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/>
                            </a:rPr>
                            <m:t>𝐵𝑎𝑡𝑚𝑎𝑛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8568" y="1532269"/>
                    <a:ext cx="484172" cy="184666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8882604" y="1497097"/>
                    <a:ext cx="235790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𝑅𝑜𝑏𝑖𝑛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82604" y="1497097"/>
                    <a:ext cx="235790" cy="95036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Connector 25"/>
            <p:cNvCxnSpPr>
              <a:stCxn id="29" idx="2"/>
              <a:endCxn id="28" idx="6"/>
            </p:cNvCxnSpPr>
            <p:nvPr/>
          </p:nvCxnSpPr>
          <p:spPr bwMode="auto">
            <a:xfrm flipH="1">
              <a:off x="3689540" y="2006733"/>
              <a:ext cx="1450718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023679"/>
                  </p:ext>
                </p:extLst>
              </p:nvPr>
            </p:nvGraphicFramePr>
            <p:xfrm>
              <a:off x="598013" y="2175266"/>
              <a:ext cx="2872995" cy="16750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{69C7853C-536D-4A76-A0AE-DD22124D55A5}</a:tableStyleId>
                  </a:tblPr>
                  <a:tblGrid>
                    <a:gridCol w="3359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2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2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82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600" b="1" baseline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9900"/>
                              </a:solidFill>
                            </a:rPr>
                            <a:t>Player 2</a:t>
                          </a:r>
                          <a:endParaRPr lang="en-US" sz="1600" b="0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𝐵𝑎𝑡𝑚𝑎𝑛</m:t>
                                </m:r>
                              </m:oMath>
                            </m:oMathPara>
                          </a14:m>
                          <a:endParaRPr lang="en-US" sz="16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𝑅𝑜𝑏𝑖𝑛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2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00FF"/>
                              </a:solidFill>
                            </a:rPr>
                            <a:t>Player 1</a:t>
                          </a:r>
                          <a:endParaRPr lang="en-US" sz="1600" b="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vert="vert27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𝐵𝑎𝑡𝑚𝑎𝑛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2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𝑅𝑜𝑏𝑖𝑛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3329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 1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0023679"/>
                  </p:ext>
                </p:extLst>
              </p:nvPr>
            </p:nvGraphicFramePr>
            <p:xfrm>
              <a:off x="598013" y="2175266"/>
              <a:ext cx="2872995" cy="16750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{69C7853C-536D-4A76-A0AE-DD22124D55A5}</a:tableStyleId>
                  </a:tblPr>
                  <a:tblGrid>
                    <a:gridCol w="335911"/>
                    <a:gridCol w="796294"/>
                    <a:gridCol w="862523"/>
                    <a:gridCol w="878267"/>
                  </a:tblGrid>
                  <a:tr h="33528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600" b="1" baseline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9900"/>
                              </a:solidFill>
                            </a:rPr>
                            <a:t>Player 2</a:t>
                          </a:r>
                          <a:endParaRPr lang="en-US" sz="1600" b="0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335280">
                    <a:tc gridSpan="2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133099" t="-103636" r="-102817" b="-3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229861" t="-103636" r="-1389" b="-305455"/>
                          </a:stretch>
                        </a:blipFill>
                      </a:tcPr>
                    </a:tc>
                  </a:tr>
                  <a:tr h="502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00FF"/>
                              </a:solidFill>
                            </a:rPr>
                            <a:t>Player 1</a:t>
                          </a:r>
                          <a:endParaRPr lang="en-US" sz="1600" b="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vert="vert27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44275" t="-134940" r="-219847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133099" t="-134940" r="-102817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229861" t="-134940" r="-1389" b="-102410"/>
                          </a:stretch>
                        </a:blipFill>
                      </a:tcPr>
                    </a:tc>
                  </a:tr>
                  <a:tr h="502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44275" t="-234940" r="-219847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133099" t="-234940" r="-102817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1"/>
                          <a:stretch>
                            <a:fillRect l="-229861" t="-234940" r="-1389" b="-24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7" name="TextBox 46"/>
          <p:cNvSpPr txBox="1"/>
          <p:nvPr/>
        </p:nvSpPr>
        <p:spPr>
          <a:xfrm>
            <a:off x="782150" y="13990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FF"/>
                </a:solidFill>
              </a:rPr>
              <a:t>NF Game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63805" y="1399032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FF"/>
                </a:solidFill>
              </a:rPr>
              <a:t>IIEF Game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3" name="Right Arrow 52"/>
          <p:cNvSpPr/>
          <p:nvPr/>
        </p:nvSpPr>
        <p:spPr bwMode="auto">
          <a:xfrm rot="5400000">
            <a:off x="2082131" y="4383258"/>
            <a:ext cx="1047892" cy="611127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17920" y="5372448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What else might we want to help prescribe strategies?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085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 animBg="1"/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Mixed Strategies for EF Games Don’t Always Translate Well</a:t>
            </a:r>
            <a:endParaRPr lang="en-US" sz="3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864596" y="1955650"/>
            <a:ext cx="3984486" cy="2233209"/>
            <a:chOff x="2922307" y="1169266"/>
            <a:chExt cx="3219938" cy="1725264"/>
          </a:xfrm>
        </p:grpSpPr>
        <p:grpSp>
          <p:nvGrpSpPr>
            <p:cNvPr id="25" name="Group 24"/>
            <p:cNvGrpSpPr/>
            <p:nvPr/>
          </p:nvGrpSpPr>
          <p:grpSpPr>
            <a:xfrm>
              <a:off x="2922307" y="1169266"/>
              <a:ext cx="3219938" cy="1725264"/>
              <a:chOff x="7692473" y="1084469"/>
              <a:chExt cx="1491924" cy="766195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8337150" y="1084469"/>
                <a:ext cx="93803" cy="9380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1</a:t>
                </a: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7954161" y="1409489"/>
                <a:ext cx="93803" cy="93803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spcBef>
                    <a:spcPct val="0"/>
                  </a:spcBef>
                  <a:buFontTx/>
                  <a:buNone/>
                </a:pPr>
                <a:r>
                  <a:rPr lang="en-US" sz="1400" b="1" dirty="0" smtClean="0">
                    <a:solidFill>
                      <a:schemeClr val="bg1"/>
                    </a:solidFill>
                  </a:rPr>
                  <a:t>1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>
                <a:off x="8720139" y="1409489"/>
                <a:ext cx="93803" cy="93803"/>
              </a:xfrm>
              <a:prstGeom prst="ellipse">
                <a:avLst/>
              </a:prstGeom>
              <a:solidFill>
                <a:srgbClr val="0099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</a:rPr>
                  <a:t>2</a:t>
                </a:r>
              </a:p>
            </p:txBody>
          </p:sp>
          <p:cxnSp>
            <p:nvCxnSpPr>
              <p:cNvPr id="30" name="Straight Connector 29"/>
              <p:cNvCxnSpPr>
                <a:stCxn id="27" idx="4"/>
                <a:endCxn id="28" idx="7"/>
              </p:cNvCxnSpPr>
              <p:nvPr/>
            </p:nvCxnSpPr>
            <p:spPr bwMode="auto">
              <a:xfrm flipH="1">
                <a:off x="8034226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Straight Connector 30"/>
              <p:cNvCxnSpPr>
                <a:stCxn id="27" idx="4"/>
                <a:endCxn id="29" idx="1"/>
              </p:cNvCxnSpPr>
              <p:nvPr/>
            </p:nvCxnSpPr>
            <p:spPr bwMode="auto">
              <a:xfrm>
                <a:off x="8384051" y="1178272"/>
                <a:ext cx="349825" cy="24495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>
                <a:stCxn id="28" idx="4"/>
                <a:endCxn id="36" idx="0"/>
              </p:cNvCxnSpPr>
              <p:nvPr/>
            </p:nvCxnSpPr>
            <p:spPr bwMode="auto">
              <a:xfrm flipH="1">
                <a:off x="7824224" y="1503292"/>
                <a:ext cx="176838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>
                <a:stCxn id="28" idx="4"/>
                <a:endCxn id="39" idx="0"/>
              </p:cNvCxnSpPr>
              <p:nvPr/>
            </p:nvCxnSpPr>
            <p:spPr bwMode="auto">
              <a:xfrm>
                <a:off x="8001063" y="1503292"/>
                <a:ext cx="176840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>
                <a:stCxn id="29" idx="4"/>
                <a:endCxn id="40" idx="0"/>
              </p:cNvCxnSpPr>
              <p:nvPr/>
            </p:nvCxnSpPr>
            <p:spPr bwMode="auto">
              <a:xfrm flipH="1">
                <a:off x="8590201" y="1503292"/>
                <a:ext cx="176839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/>
              <p:cNvCxnSpPr>
                <a:stCxn id="29" idx="4"/>
                <a:endCxn id="41" idx="0"/>
              </p:cNvCxnSpPr>
              <p:nvPr/>
            </p:nvCxnSpPr>
            <p:spPr bwMode="auto">
              <a:xfrm>
                <a:off x="8767041" y="1503292"/>
                <a:ext cx="176836" cy="231217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7696618" y="1734509"/>
                    <a:ext cx="255213" cy="116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6618" y="1734509"/>
                    <a:ext cx="255213" cy="11615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8027730" y="1222912"/>
                    <a:ext cx="232020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𝑇𝑟𝑒𝑎𝑡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27730" y="1222912"/>
                    <a:ext cx="232020" cy="9503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8624362" y="1204736"/>
                    <a:ext cx="225082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𝑇𝑟𝑖𝑐𝑘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4362" y="1204736"/>
                    <a:ext cx="225082" cy="9503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8050296" y="1734509"/>
                    <a:ext cx="255213" cy="116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50296" y="1734509"/>
                    <a:ext cx="255213" cy="11615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8462595" y="1734509"/>
                    <a:ext cx="255213" cy="116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2595" y="1734509"/>
                    <a:ext cx="255213" cy="11615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816270" y="1734509"/>
                    <a:ext cx="255213" cy="11615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latin typeface="Cambria Math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sz="1600" b="0" i="1" dirty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dirty="0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6270" y="1734509"/>
                    <a:ext cx="255213" cy="11615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7692473" y="1523864"/>
                    <a:ext cx="232020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𝑇𝑟𝑒𝑎𝑡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2473" y="1523864"/>
                    <a:ext cx="232020" cy="9503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8076219" y="1517029"/>
                    <a:ext cx="225082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𝑇𝑟𝑖𝑐𝑘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76219" y="1517029"/>
                    <a:ext cx="225082" cy="9503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8406775" y="1532269"/>
                    <a:ext cx="297324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𝐶𝑙𝑒𝑎𝑛𝑢𝑝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6775" y="1532269"/>
                    <a:ext cx="297324" cy="9503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8823450" y="1525330"/>
                    <a:ext cx="360947" cy="950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𝐶𝑎𝑙𝑙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𝑃𝑜𝑙𝑖𝑐𝑒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3450" y="1525330"/>
                    <a:ext cx="360947" cy="95036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Connector 25"/>
            <p:cNvCxnSpPr>
              <a:stCxn id="28" idx="1"/>
              <a:endCxn id="27" idx="2"/>
            </p:cNvCxnSpPr>
            <p:nvPr/>
          </p:nvCxnSpPr>
          <p:spPr bwMode="auto">
            <a:xfrm rot="5400000" flipH="1" flipV="1">
              <a:off x="3586621" y="1204998"/>
              <a:ext cx="657179" cy="796936"/>
            </a:xfrm>
            <a:prstGeom prst="curvedConnector2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952294"/>
                  </p:ext>
                </p:extLst>
              </p:nvPr>
            </p:nvGraphicFramePr>
            <p:xfrm>
              <a:off x="598013" y="2175266"/>
              <a:ext cx="3207705" cy="16750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{69C7853C-536D-4A76-A0AE-DD22124D55A5}</a:tableStyleId>
                  </a:tblPr>
                  <a:tblGrid>
                    <a:gridCol w="3359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962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2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1297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600" b="1" baseline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9900"/>
                              </a:solidFill>
                            </a:rPr>
                            <a:t>Player 2</a:t>
                          </a:r>
                          <a:endParaRPr lang="en-US" sz="1600" b="0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 gridSpan="2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𝐶𝑙𝑒𝑎𝑛𝑢𝑝</m:t>
                                </m:r>
                              </m:oMath>
                            </m:oMathPara>
                          </a14:m>
                          <a:endParaRPr lang="en-US" sz="16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𝐶𝑎𝑙𝑙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𝑃𝑜𝑙𝑖𝑐𝑒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2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00FF"/>
                              </a:solidFill>
                            </a:rPr>
                            <a:t>Player 1</a:t>
                          </a:r>
                          <a:endParaRPr lang="en-US" sz="1600" b="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vert="vert27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𝑇𝑟𝑒𝑎𝑡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02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𝑇𝑟𝑖𝑐𝑘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833298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1600" b="0" i="1" dirty="0" smtClean="0">
                                    <a:solidFill>
                                      <a:srgbClr val="0099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952294"/>
                  </p:ext>
                </p:extLst>
              </p:nvPr>
            </p:nvGraphicFramePr>
            <p:xfrm>
              <a:off x="598013" y="2175266"/>
              <a:ext cx="3207705" cy="167504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{69C7853C-536D-4A76-A0AE-DD22124D55A5}</a:tableStyleId>
                  </a:tblPr>
                  <a:tblGrid>
                    <a:gridCol w="335911"/>
                    <a:gridCol w="796294"/>
                    <a:gridCol w="862523"/>
                    <a:gridCol w="1212977"/>
                  </a:tblGrid>
                  <a:tr h="33528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US" sz="1600" b="1" baseline="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9900"/>
                              </a:solidFill>
                            </a:rPr>
                            <a:t>Player 2</a:t>
                          </a:r>
                          <a:endParaRPr lang="en-US" sz="1600" b="0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335280">
                    <a:tc gridSpan="2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33099" t="-103636" r="-141549" b="-3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6332" t="-103636" r="-1005" b="-305455"/>
                          </a:stretch>
                        </a:blipFill>
                      </a:tcPr>
                    </a:tc>
                  </a:tr>
                  <a:tr h="502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 smtClean="0">
                              <a:solidFill>
                                <a:srgbClr val="0000FF"/>
                              </a:solidFill>
                            </a:rPr>
                            <a:t>Player 1</a:t>
                          </a:r>
                          <a:endParaRPr lang="en-US" sz="1600" b="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vert="vert27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44275" t="-134940" r="-261832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33099" t="-134940" r="-141549" b="-1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6332" t="-134940" r="-1005" b="-102410"/>
                          </a:stretch>
                        </a:blipFill>
                      </a:tcPr>
                    </a:tc>
                  </a:tr>
                  <a:tr h="502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44275" t="-234940" r="-261832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33099" t="-234940" r="-141549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6332" t="-234940" r="-1005" b="-24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7" name="TextBox 46"/>
          <p:cNvSpPr txBox="1"/>
          <p:nvPr/>
        </p:nvSpPr>
        <p:spPr>
          <a:xfrm>
            <a:off x="782150" y="1399032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FF"/>
                </a:solidFill>
              </a:rPr>
              <a:t>NF Game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63805" y="1399032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FF"/>
                </a:solidFill>
              </a:rPr>
              <a:t>IIEF Game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33773" y="5372448"/>
                <a:ext cx="4270977" cy="929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dirty="0" smtClean="0">
                    <a:solidFill>
                      <a:srgbClr val="0000FF"/>
                    </a:solidFill>
                  </a:rPr>
                  <a:t>Nash equilibria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73" y="5372448"/>
                <a:ext cx="4270977" cy="929229"/>
              </a:xfrm>
              <a:prstGeom prst="rect">
                <a:avLst/>
              </a:prstGeom>
              <a:blipFill rotWithShape="0">
                <a:blip r:embed="rId13"/>
                <a:stretch>
                  <a:fillRect l="-2282"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Arrow 49"/>
          <p:cNvSpPr/>
          <p:nvPr/>
        </p:nvSpPr>
        <p:spPr bwMode="auto">
          <a:xfrm rot="5400000">
            <a:off x="2082131" y="4383258"/>
            <a:ext cx="1047892" cy="611127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88746" y="4476414"/>
            <a:ext cx="222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dirty="0" smtClean="0">
                <a:solidFill>
                  <a:srgbClr val="0000FF"/>
                </a:solidFill>
              </a:rPr>
              <a:t>What would (should) P1 do?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98013" y="6295778"/>
            <a:ext cx="45949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100" dirty="0" smtClean="0">
                <a:solidFill>
                  <a:srgbClr val="FF0000"/>
                </a:solidFill>
              </a:rPr>
              <a:t>Actually, there are an infinite number of NE consisting of the convex combination of the two indicated NE strategies for Player 2.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Game Strategies</a:t>
            </a:r>
            <a:br>
              <a:rPr lang="en-US" dirty="0" smtClean="0"/>
            </a:br>
            <a:r>
              <a:rPr lang="en-US" sz="2400" dirty="0" smtClean="0"/>
              <a:t>Pure, Mixed, &amp; Behavioral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00FF"/>
                    </a:solidFill>
                  </a:rPr>
                  <a:t>Pure strategies </a:t>
                </a:r>
                <a:r>
                  <a:rPr lang="en-US" dirty="0" smtClean="0"/>
                  <a:t>– stipulates an action for every equivalence class, for each player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>
                    <a:solidFill>
                      <a:srgbClr val="0000FF"/>
                    </a:solidFill>
                  </a:rPr>
                  <a:t>Mixed </a:t>
                </a:r>
                <a:r>
                  <a:rPr lang="en-US" dirty="0">
                    <a:solidFill>
                      <a:srgbClr val="0000FF"/>
                    </a:solidFill>
                  </a:rPr>
                  <a:t>strategies </a:t>
                </a:r>
                <a:r>
                  <a:rPr lang="en-US" dirty="0"/>
                  <a:t>– </a:t>
                </a:r>
                <a:r>
                  <a:rPr lang="en-US" dirty="0" smtClean="0"/>
                  <a:t>convex </a:t>
                </a:r>
                <a:r>
                  <a:rPr lang="en-US" dirty="0"/>
                  <a:t>combination of pure </a:t>
                </a:r>
                <a:r>
                  <a:rPr lang="en-US" dirty="0" smtClean="0"/>
                  <a:t>strategies.</a:t>
                </a:r>
                <a:endParaRPr lang="en-US" sz="1800" dirty="0"/>
              </a:p>
              <a:p>
                <a:pPr lvl="1"/>
                <a:r>
                  <a:rPr lang="en-US" dirty="0" smtClean="0"/>
                  <a:t>Practically, identified from the NF representation</a:t>
                </a:r>
              </a:p>
              <a:p>
                <a:pPr marL="347663" indent="0">
                  <a:buNone/>
                </a:pPr>
                <a:endParaRPr lang="en-US" dirty="0" smtClean="0"/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Behavioral strategies </a:t>
                </a:r>
                <a:r>
                  <a:rPr lang="en-US" dirty="0"/>
                  <a:t>– c</a:t>
                </a:r>
                <a:r>
                  <a:rPr lang="en-US" dirty="0" smtClean="0"/>
                  <a:t>onvex </a:t>
                </a:r>
                <a:r>
                  <a:rPr lang="en-US" dirty="0"/>
                  <a:t>combination(s) of node-specific </a:t>
                </a:r>
                <a:r>
                  <a:rPr lang="en-US" dirty="0" smtClean="0"/>
                  <a:t>strategies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6" t="-1333" b="-18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 Recall</a:t>
            </a:r>
            <a:br>
              <a:rPr lang="en-US" dirty="0" smtClean="0"/>
            </a:br>
            <a:r>
              <a:rPr lang="en-US" sz="2400" dirty="0" smtClean="0"/>
              <a:t>An arguably reasonable IIEF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88890" y="1550619"/>
                <a:ext cx="4301982" cy="4115373"/>
              </a:xfrm>
            </p:spPr>
            <p:txBody>
              <a:bodyPr/>
              <a:lstStyle/>
              <a:p>
                <a:pPr marL="228600" indent="-228600"/>
                <a:r>
                  <a:rPr lang="en-US" sz="1800" dirty="0" smtClean="0"/>
                  <a:t>Each player at a node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/>
                  <a:t>is aware of</a:t>
                </a:r>
              </a:p>
              <a:p>
                <a:pPr marL="512763" lvl="1" indent="-284163">
                  <a:buFont typeface="+mj-lt"/>
                  <a:buAutoNum type="arabicParenR"/>
                </a:pPr>
                <a:r>
                  <a:rPr lang="en-US" sz="1600" dirty="0" smtClean="0"/>
                  <a:t>The path of their own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 smtClean="0"/>
                  <a:t>, leading up to this node.</a:t>
                </a:r>
              </a:p>
              <a:p>
                <a:pPr marL="512763" lvl="1" indent="-284163">
                  <a:buFont typeface="+mj-lt"/>
                  <a:buAutoNum type="arabicParenR"/>
                </a:pPr>
                <a:r>
                  <a:rPr lang="en-US" sz="1600" dirty="0" smtClean="0"/>
                  <a:t>The actions,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dirty="0" smtClean="0"/>
                  <a:t>, at those nodes along the path</a:t>
                </a:r>
              </a:p>
              <a:p>
                <a:pPr marL="515069" indent="-457200"/>
                <a:endParaRPr lang="en-US" sz="1800" dirty="0" smtClean="0"/>
              </a:p>
              <a:p>
                <a:pPr marL="228600" indent="-228600"/>
                <a:r>
                  <a:rPr lang="en-US" sz="1800" dirty="0" smtClean="0"/>
                  <a:t>Information sets are now based on the sequence of actions and nodes,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 smtClean="0"/>
                  <a:t>, leading up to a given node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88890" y="1550619"/>
                <a:ext cx="4301982" cy="4115373"/>
              </a:xfrm>
              <a:blipFill rotWithShape="0">
                <a:blip r:embed="rId2"/>
                <a:stretch>
                  <a:fillRect l="-992" t="-741" r="-2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cdn.onebauer.media/one/empire-tmdb/films/861/images/rPqCxVXBD89jeWMgJU3MeFA6GDV.jpg?quality=50&amp;width=1800&amp;ratio=16-9&amp;resizeStyle=aspectfill&amp;format=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93" y="2170003"/>
            <a:ext cx="3751881" cy="210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6343" y="5292712"/>
            <a:ext cx="86776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869">
              <a:buNone/>
            </a:pPr>
            <a:r>
              <a:rPr lang="en-US" sz="1600" u="sng" dirty="0" smtClean="0"/>
              <a:t>Notes</a:t>
            </a:r>
            <a:r>
              <a:rPr lang="en-US" sz="1600" dirty="0" smtClean="0"/>
              <a:t>: </a:t>
            </a:r>
          </a:p>
          <a:p>
            <a:pPr marL="400769" indent="-342900">
              <a:spcBef>
                <a:spcPts val="0"/>
              </a:spcBef>
              <a:buFont typeface="+mj-lt"/>
              <a:buAutoNum type="arabicParenR"/>
            </a:pPr>
            <a:r>
              <a:rPr lang="en-US" sz="1600" dirty="0" smtClean="0"/>
              <a:t>Each </a:t>
            </a:r>
            <a:r>
              <a:rPr lang="en-US" sz="1600" dirty="0"/>
              <a:t>player does </a:t>
            </a:r>
            <a:r>
              <a:rPr lang="en-US" sz="1600" u="sng" dirty="0"/>
              <a:t>not</a:t>
            </a:r>
            <a:r>
              <a:rPr lang="en-US" sz="1600" dirty="0"/>
              <a:t> necessarily know anything about the other players’ </a:t>
            </a:r>
            <a:r>
              <a:rPr lang="en-US" sz="1600" dirty="0" smtClean="0"/>
              <a:t>decisions</a:t>
            </a:r>
          </a:p>
          <a:p>
            <a:pPr marL="400769" indent="-342900">
              <a:spcBef>
                <a:spcPts val="0"/>
              </a:spcBef>
              <a:buFont typeface="+mj-lt"/>
              <a:buAutoNum type="arabicParenR"/>
            </a:pPr>
            <a:r>
              <a:rPr lang="en-US" sz="1600" dirty="0" smtClean="0"/>
              <a:t>With perfect recall, a mixed strategy can be represented via a behavioral strategy and vice versa (Kuhn, 1953).  Hereafter, we’ll use behavioral strategies.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22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IIEF Games with Perfect Recall</a:t>
            </a:r>
            <a:br>
              <a:rPr lang="en-US" sz="3200" dirty="0" smtClean="0"/>
            </a:br>
            <a:r>
              <a:rPr lang="en-US" sz="2400" dirty="0" smtClean="0"/>
              <a:t>Sequence Form Representation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88891" y="1550618"/>
                <a:ext cx="8416781" cy="4115373"/>
              </a:xfrm>
            </p:spPr>
            <p:txBody>
              <a:bodyPr/>
              <a:lstStyle/>
              <a:p>
                <a:r>
                  <a:rPr lang="en-US" sz="2400" dirty="0" smtClean="0"/>
                  <a:t>Sequence</a:t>
                </a:r>
              </a:p>
              <a:p>
                <a:pPr lvl="1"/>
                <a:r>
                  <a:rPr lang="en-US" sz="2000" dirty="0" smtClean="0"/>
                  <a:t>For a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 smtClean="0"/>
                  <a:t>, it’s the ordered set of player actions,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/>
                  <a:t>, on the path from the root node of the game tree</a:t>
                </a:r>
              </a:p>
              <a:p>
                <a:pPr lvl="1"/>
                <a:r>
                  <a:rPr lang="en-US" sz="2000" dirty="0" smtClean="0"/>
                  <a:t>The set of all sequences for player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1"/>
                <a:endParaRPr lang="en-US" sz="2000" dirty="0"/>
              </a:p>
              <a:p>
                <a:r>
                  <a:rPr lang="en-US" sz="2400" dirty="0" smtClean="0"/>
                  <a:t>Sequence-form Representation.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 smtClean="0"/>
                  <a:t> is the set of players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is the set of sequences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is the payoff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is the set of constraints on realization probabilities*</a:t>
                </a:r>
              </a:p>
              <a:p>
                <a:pPr marL="57869" indent="0">
                  <a:buNone/>
                </a:pPr>
                <a:endParaRPr lang="en-US" sz="2400" dirty="0"/>
              </a:p>
              <a:p>
                <a:pPr marL="57869" indent="0">
                  <a:buNone/>
                </a:pPr>
                <a:r>
                  <a:rPr lang="en-US" sz="1600" dirty="0" smtClean="0"/>
                  <a:t>* To be defined on the next slide(s)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891" y="1550618"/>
                <a:ext cx="8416781" cy="4115373"/>
              </a:xfrm>
              <a:blipFill rotWithShape="0">
                <a:blip r:embed="rId2"/>
                <a:stretch>
                  <a:fillRect l="-1014" t="-103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Behavioral Strategy via a Realization Plan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Behavioral strategy.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indicates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will 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at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Realization plan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  A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↦[0,1]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 i.e., a </a:t>
                </a:r>
                <a:r>
                  <a:rPr lang="en-US" i="1" dirty="0" smtClean="0"/>
                  <a:t>cumulative probability</a:t>
                </a:r>
                <a:r>
                  <a:rPr lang="en-US" dirty="0" smtClean="0"/>
                  <a:t> along the sequence of decisions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a realization probability as a function of the successor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8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92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 PowerPoint Brief -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AFIT-AU PowerPoint Brief -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IT-AU PowerPoint Brief -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IT-AU PowerPoint Brief -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10929</TotalTime>
  <Words>870</Words>
  <Application>Microsoft Office PowerPoint</Application>
  <PresentationFormat>On-screen Show (4:3)</PresentationFormat>
  <Paragraphs>439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Harlow Solid Italic</vt:lpstr>
      <vt:lpstr>Times New Roman</vt:lpstr>
      <vt:lpstr>Wingdings</vt:lpstr>
      <vt:lpstr>Standard PowerPoint Brief - Template</vt:lpstr>
      <vt:lpstr>OPER 618 Lesson 08 Extensive Form Games with Imperfect Information</vt:lpstr>
      <vt:lpstr>Halloween Costume Selection Tree Representation</vt:lpstr>
      <vt:lpstr>Defining the Game G=(N,A,H,Z,χ,ρ,σ, u,I)</vt:lpstr>
      <vt:lpstr>Are these Forms Equivalent?</vt:lpstr>
      <vt:lpstr>Mixed Strategies for EF Games Don’t Always Translate Well</vt:lpstr>
      <vt:lpstr>EF Game Strategies Pure, Mixed, &amp; Behavioral</vt:lpstr>
      <vt:lpstr>Perfect Recall An arguably reasonable IIEF assumption</vt:lpstr>
      <vt:lpstr>IIEF Games with Perfect Recall Sequence Form Representation</vt:lpstr>
      <vt:lpstr>Behavioral Strategy via a Realization Plan</vt:lpstr>
      <vt:lpstr>Alternative Representations of a Realization Plan</vt:lpstr>
      <vt:lpstr>IIEF Games with Perfect Recall Best Responses for 2p Games</vt:lpstr>
      <vt:lpstr>Nash Eq. for IIEF w/Perfect Recall Two-player Zero-sum Games</vt:lpstr>
      <vt:lpstr>Nash Eq. for IIEF w/Perfect Recall Two-player General-sum Games</vt:lpstr>
      <vt:lpstr>Sequential Equilibrium for IIEF Games with Perfect Recall</vt:lpstr>
      <vt:lpstr>SE Example - IIEF Game w/P.R. (1 of 3)</vt:lpstr>
      <vt:lpstr>SE Example - IIEF Game w/P.R. (2 of 3)</vt:lpstr>
      <vt:lpstr>SE Example - IIEF Game w/P.R. (3 of 3)</vt:lpstr>
      <vt:lpstr>Questions &amp; Discussion</vt:lpstr>
    </vt:vector>
  </TitlesOfParts>
  <Company>IETD USMA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MA381 Nonlinear Programming</dc:title>
  <dc:creator>CTSB</dc:creator>
  <cp:lastModifiedBy>Lunday, Brian J Civ USAF AETC AFIT/ENS</cp:lastModifiedBy>
  <cp:revision>638</cp:revision>
  <cp:lastPrinted>2020-08-06T23:14:07Z</cp:lastPrinted>
  <dcterms:created xsi:type="dcterms:W3CDTF">2004-05-05T12:20:29Z</dcterms:created>
  <dcterms:modified xsi:type="dcterms:W3CDTF">2023-07-25T14:29:13Z</dcterms:modified>
</cp:coreProperties>
</file>